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2" r:id="rId1"/>
  </p:sldMasterIdLst>
  <p:notesMasterIdLst>
    <p:notesMasterId r:id="rId66"/>
  </p:notesMasterIdLst>
  <p:sldIdLst>
    <p:sldId id="256" r:id="rId2"/>
    <p:sldId id="813" r:id="rId3"/>
    <p:sldId id="448" r:id="rId4"/>
    <p:sldId id="815" r:id="rId5"/>
    <p:sldId id="802" r:id="rId6"/>
    <p:sldId id="814" r:id="rId7"/>
    <p:sldId id="483" r:id="rId8"/>
    <p:sldId id="484" r:id="rId9"/>
    <p:sldId id="485" r:id="rId10"/>
    <p:sldId id="804" r:id="rId11"/>
    <p:sldId id="450" r:id="rId12"/>
    <p:sldId id="800" r:id="rId13"/>
    <p:sldId id="451" r:id="rId14"/>
    <p:sldId id="487" r:id="rId15"/>
    <p:sldId id="452" r:id="rId16"/>
    <p:sldId id="1240" r:id="rId17"/>
    <p:sldId id="816" r:id="rId18"/>
    <p:sldId id="453" r:id="rId19"/>
    <p:sldId id="786" r:id="rId20"/>
    <p:sldId id="455" r:id="rId21"/>
    <p:sldId id="799" r:id="rId22"/>
    <p:sldId id="755" r:id="rId23"/>
    <p:sldId id="456" r:id="rId24"/>
    <p:sldId id="457" r:id="rId25"/>
    <p:sldId id="458" r:id="rId26"/>
    <p:sldId id="459" r:id="rId27"/>
    <p:sldId id="461" r:id="rId28"/>
    <p:sldId id="462" r:id="rId29"/>
    <p:sldId id="463" r:id="rId30"/>
    <p:sldId id="1238" r:id="rId31"/>
    <p:sldId id="465" r:id="rId32"/>
    <p:sldId id="466" r:id="rId33"/>
    <p:sldId id="467" r:id="rId34"/>
    <p:sldId id="1241" r:id="rId35"/>
    <p:sldId id="468" r:id="rId36"/>
    <p:sldId id="469" r:id="rId37"/>
    <p:sldId id="488" r:id="rId38"/>
    <p:sldId id="489" r:id="rId39"/>
    <p:sldId id="812" r:id="rId40"/>
    <p:sldId id="811" r:id="rId41"/>
    <p:sldId id="470" r:id="rId42"/>
    <p:sldId id="471" r:id="rId43"/>
    <p:sldId id="472" r:id="rId44"/>
    <p:sldId id="805" r:id="rId45"/>
    <p:sldId id="806" r:id="rId46"/>
    <p:sldId id="807" r:id="rId47"/>
    <p:sldId id="808" r:id="rId48"/>
    <p:sldId id="490" r:id="rId49"/>
    <p:sldId id="473" r:id="rId50"/>
    <p:sldId id="496" r:id="rId51"/>
    <p:sldId id="801" r:id="rId52"/>
    <p:sldId id="478" r:id="rId53"/>
    <p:sldId id="479" r:id="rId54"/>
    <p:sldId id="480" r:id="rId55"/>
    <p:sldId id="474" r:id="rId56"/>
    <p:sldId id="475" r:id="rId57"/>
    <p:sldId id="476" r:id="rId58"/>
    <p:sldId id="477" r:id="rId59"/>
    <p:sldId id="292" r:id="rId60"/>
    <p:sldId id="481" r:id="rId61"/>
    <p:sldId id="809" r:id="rId62"/>
    <p:sldId id="810" r:id="rId63"/>
    <p:sldId id="1239" r:id="rId64"/>
    <p:sldId id="447" r:id="rId6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3" d="100"/>
          <a:sy n="93" d="100"/>
        </p:scale>
        <p:origin x="549" y="45"/>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2.xml.rels><?xml version="1.0" encoding="UTF-8" standalone="yes"?>
<Relationships xmlns="http://schemas.openxmlformats.org/package/2006/relationships"><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mc:AlternateContent xmlns:mc="http://schemas.openxmlformats.org/markup-compatibility/2006" xmlns:a14="http://schemas.microsoft.com/office/drawing/2010/main">
      <mc:Choice Requires="a14">
        <dgm:pt modelId="{3CA3CF8F-D5C5-475B-A078-B6B58D78E24E}">
          <dgm:prSet/>
          <dgm:spPr/>
          <dgm:t>
            <a:bodyPr/>
            <a:lstStyle/>
            <a:p>
              <a:pPr rtl="0"/>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zh-CN" dirty="0"/>
            </a:p>
          </dgm:t>
        </dgm:pt>
      </mc:Choice>
      <mc:Fallback xmlns="">
        <dgm:pt modelId="{3CA3CF8F-D5C5-475B-A078-B6B58D78E24E}">
          <dgm:prSet/>
          <dgm:spPr/>
          <dgm:t>
            <a:bodyPr/>
            <a:lstStyle/>
            <a:p>
              <a:pPr rtl="0"/>
              <a:r>
                <a:rPr lang="en-US" b="0" i="0" smtClean="0"/>
                <a:t> </a:t>
              </a:r>
              <a:r>
                <a:rPr lang="en-US" i="0"/>
                <a:t>𝑦=𝑓</a:t>
              </a:r>
              <a:r>
                <a:rPr lang="en-US" altLang="zh-CN" i="0"/>
                <a:t>(</a:t>
              </a:r>
              <a:r>
                <a:rPr lang="en-US" i="0"/>
                <a:t>𝑥)</a:t>
              </a:r>
              <a:endParaRPr lang="zh-CN" dirty="0"/>
            </a:p>
          </dgm:t>
        </dgm:pt>
      </mc:Fallback>
    </mc:AlternateConten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dgm:pt modelId="{3CA3CF8F-D5C5-475B-A078-B6B58D78E24E}">
      <dgm:prSet/>
      <dgm:spPr>
        <a:blipFill>
          <a:blip xmlns:r="http://schemas.openxmlformats.org/officeDocument/2006/relationships" r:embed="rId1"/>
          <a:stretch>
            <a:fillRect/>
          </a:stretch>
        </a:blipFill>
      </dgm:spPr>
      <dgm:t>
        <a:bodyPr/>
        <a:lstStyle/>
        <a:p>
          <a:r>
            <a:rPr lang="zh-CN" altLang="en-US">
              <a:noFill/>
            </a:rPr>
            <a:t> </a:t>
          </a:r>
        </a:p>
      </dgm:t>
    </dgm:p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5E3E06-B1DD-4AF8-988E-3FC8A13FF9E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F7A2921E-D4C1-4E6B-BD45-1A565A7746A1}">
      <dgm:prSet/>
      <dgm:spPr/>
      <dgm:t>
        <a:bodyPr/>
        <a:lstStyle/>
        <a:p>
          <a:pPr rtl="0"/>
          <a:r>
            <a:rPr lang="zh-CN" dirty="0"/>
            <a:t>序列</a:t>
          </a:r>
        </a:p>
      </dgm:t>
    </dgm:pt>
    <dgm:pt modelId="{E985EB54-3F0F-40C6-8779-36C44209FF01}" type="parTrans" cxnId="{8C4EDA8C-4381-4115-A865-D7ABD94611A4}">
      <dgm:prSet/>
      <dgm:spPr/>
      <dgm:t>
        <a:bodyPr/>
        <a:lstStyle/>
        <a:p>
          <a:endParaRPr lang="zh-CN" altLang="en-US"/>
        </a:p>
      </dgm:t>
    </dgm:pt>
    <dgm:pt modelId="{60C98D0C-12B2-4DD1-9332-8D1440267461}" type="sibTrans" cxnId="{8C4EDA8C-4381-4115-A865-D7ABD94611A4}">
      <dgm:prSet/>
      <dgm:spPr/>
      <dgm:t>
        <a:bodyPr/>
        <a:lstStyle/>
        <a:p>
          <a:endParaRPr lang="zh-CN" altLang="en-US"/>
        </a:p>
      </dgm:t>
    </dgm:pt>
    <dgm:pt modelId="{BC1350C4-FEC7-4AC4-B7AF-70388699A712}">
      <dgm:prSet/>
      <dgm:spPr/>
      <dgm:t>
        <a:bodyPr/>
        <a:lstStyle/>
        <a:p>
          <a:pPr rtl="0"/>
          <a:r>
            <a:rPr lang="zh-CN" dirty="0"/>
            <a:t>树</a:t>
          </a:r>
        </a:p>
      </dgm:t>
    </dgm:pt>
    <dgm:pt modelId="{4EADCB53-2CD0-4F81-85F4-BEB9F0D80EA7}" type="parTrans" cxnId="{75B6623D-BB5D-4CB0-B495-B74319F425C6}">
      <dgm:prSet/>
      <dgm:spPr/>
      <dgm:t>
        <a:bodyPr/>
        <a:lstStyle/>
        <a:p>
          <a:endParaRPr lang="zh-CN" altLang="en-US"/>
        </a:p>
      </dgm:t>
    </dgm:pt>
    <dgm:pt modelId="{EE402DE9-69F5-4D8E-A796-AB3ED875C95D}" type="sibTrans" cxnId="{75B6623D-BB5D-4CB0-B495-B74319F425C6}">
      <dgm:prSet/>
      <dgm:spPr/>
      <dgm:t>
        <a:bodyPr/>
        <a:lstStyle/>
        <a:p>
          <a:endParaRPr lang="zh-CN" altLang="en-US"/>
        </a:p>
      </dgm:t>
    </dgm:pt>
    <dgm:pt modelId="{6EEA77EA-E81C-46A6-A12F-1010836853B7}">
      <dgm:prSet/>
      <dgm:spPr/>
      <dgm:t>
        <a:bodyPr/>
        <a:lstStyle/>
        <a:p>
          <a:pPr rtl="0"/>
          <a:r>
            <a:rPr lang="zh-CN" dirty="0"/>
            <a:t>图</a:t>
          </a:r>
        </a:p>
      </dgm:t>
    </dgm:pt>
    <dgm:pt modelId="{C931D263-F34B-47BF-B61B-1A1DA1276C0E}" type="parTrans" cxnId="{ED23733F-2CA1-49C6-BF3B-C0F318674991}">
      <dgm:prSet/>
      <dgm:spPr/>
      <dgm:t>
        <a:bodyPr/>
        <a:lstStyle/>
        <a:p>
          <a:endParaRPr lang="zh-CN" altLang="en-US"/>
        </a:p>
      </dgm:t>
    </dgm:pt>
    <dgm:pt modelId="{9403ECFC-D0B9-4A62-8BAC-FA5DF360DEC8}" type="sibTrans" cxnId="{ED23733F-2CA1-49C6-BF3B-C0F318674991}">
      <dgm:prSet/>
      <dgm:spPr/>
      <dgm:t>
        <a:bodyPr/>
        <a:lstStyle/>
        <a:p>
          <a:endParaRPr lang="zh-CN" altLang="en-US"/>
        </a:p>
      </dgm:t>
    </dgm:pt>
    <dgm:pt modelId="{E2CCFD2F-EF6D-467E-A7EF-149BA3F24396}">
      <dgm:prSet/>
      <dgm:spPr/>
      <dgm:t>
        <a:bodyPr/>
        <a:lstStyle/>
        <a:p>
          <a:pPr rtl="0"/>
          <a:r>
            <a:rPr lang="zh-CN" altLang="en-US" dirty="0"/>
            <a:t>循环神经网络</a:t>
          </a:r>
          <a:endParaRPr lang="zh-CN" dirty="0"/>
        </a:p>
      </dgm:t>
    </dgm:pt>
    <dgm:pt modelId="{7DAEDC44-81A9-4298-BBBD-5ED82C79526F}" type="parTrans" cxnId="{8B583BFE-EB1F-47A7-8C49-D7BCAF68C9B8}">
      <dgm:prSet/>
      <dgm:spPr/>
    </dgm:pt>
    <dgm:pt modelId="{FC150E06-FEF5-4924-B476-46D117A32A01}" type="sibTrans" cxnId="{8B583BFE-EB1F-47A7-8C49-D7BCAF68C9B8}">
      <dgm:prSet/>
      <dgm:spPr/>
    </dgm:pt>
    <dgm:pt modelId="{D075F1F9-0F02-40B9-AB47-A95C607D76E3}">
      <dgm:prSet/>
      <dgm:spPr/>
      <dgm:t>
        <a:bodyPr/>
        <a:lstStyle/>
        <a:p>
          <a:pPr rtl="0"/>
          <a:r>
            <a:rPr lang="zh-CN" altLang="en-US" dirty="0"/>
            <a:t>递归神经网络</a:t>
          </a:r>
          <a:endParaRPr lang="zh-CN" dirty="0"/>
        </a:p>
      </dgm:t>
    </dgm:pt>
    <dgm:pt modelId="{EAEA76DD-70C3-4B47-BF42-358575226B95}" type="parTrans" cxnId="{479BD2C8-CD36-4A82-9808-647065EEF3B1}">
      <dgm:prSet/>
      <dgm:spPr/>
    </dgm:pt>
    <dgm:pt modelId="{34D94308-547B-40FE-A56A-4E87249448F0}" type="sibTrans" cxnId="{479BD2C8-CD36-4A82-9808-647065EEF3B1}">
      <dgm:prSet/>
      <dgm:spPr/>
    </dgm:pt>
    <dgm:pt modelId="{33A8ABAE-0C87-4ED8-943A-E02F661069DE}">
      <dgm:prSet/>
      <dgm:spPr/>
      <dgm:t>
        <a:bodyPr/>
        <a:lstStyle/>
        <a:p>
          <a:pPr rtl="0"/>
          <a:r>
            <a:rPr lang="zh-CN" altLang="en-US" dirty="0"/>
            <a:t>图网络</a:t>
          </a:r>
          <a:endParaRPr lang="zh-CN" dirty="0"/>
        </a:p>
      </dgm:t>
    </dgm:pt>
    <dgm:pt modelId="{D9A7628D-E453-40BF-920F-63816FB24894}" type="parTrans" cxnId="{657A24DA-CF77-4AC1-98DD-2060C7E25881}">
      <dgm:prSet/>
      <dgm:spPr/>
    </dgm:pt>
    <dgm:pt modelId="{30A9471D-8276-4F7D-91F9-C12CB05CFDEE}" type="sibTrans" cxnId="{657A24DA-CF77-4AC1-98DD-2060C7E25881}">
      <dgm:prSet/>
      <dgm:spPr/>
    </dgm:pt>
    <dgm:pt modelId="{CBFECEB6-76B7-48C4-BA22-AF46D09B4DD5}" type="pres">
      <dgm:prSet presAssocID="{DB5E3E06-B1DD-4AF8-988E-3FC8A13FF9E6}" presName="Name0" presStyleCnt="0">
        <dgm:presLayoutVars>
          <dgm:chMax val="7"/>
          <dgm:chPref val="7"/>
          <dgm:dir/>
          <dgm:animLvl val="lvl"/>
        </dgm:presLayoutVars>
      </dgm:prSet>
      <dgm:spPr/>
    </dgm:pt>
    <dgm:pt modelId="{FD68D00A-9E86-49A4-93BA-28304B6E9B5B}" type="pres">
      <dgm:prSet presAssocID="{F7A2921E-D4C1-4E6B-BD45-1A565A7746A1}" presName="Accent1" presStyleCnt="0"/>
      <dgm:spPr/>
    </dgm:pt>
    <dgm:pt modelId="{B8CD6170-0A00-4FCF-9885-8AD685B96354}" type="pres">
      <dgm:prSet presAssocID="{F7A2921E-D4C1-4E6B-BD45-1A565A7746A1}" presName="Accent" presStyleLbl="node1" presStyleIdx="0" presStyleCnt="3"/>
      <dgm:spPr/>
    </dgm:pt>
    <dgm:pt modelId="{ACD4E447-0EB9-4A99-9273-4FEF8F978891}" type="pres">
      <dgm:prSet presAssocID="{F7A2921E-D4C1-4E6B-BD45-1A565A7746A1}" presName="Child1" presStyleLbl="revTx" presStyleIdx="0" presStyleCnt="6">
        <dgm:presLayoutVars>
          <dgm:chMax val="0"/>
          <dgm:chPref val="0"/>
          <dgm:bulletEnabled val="1"/>
        </dgm:presLayoutVars>
      </dgm:prSet>
      <dgm:spPr/>
    </dgm:pt>
    <dgm:pt modelId="{BD30E5A5-6F0E-4424-8A75-B6224A7E8086}" type="pres">
      <dgm:prSet presAssocID="{F7A2921E-D4C1-4E6B-BD45-1A565A7746A1}" presName="Parent1" presStyleLbl="revTx" presStyleIdx="1" presStyleCnt="6">
        <dgm:presLayoutVars>
          <dgm:chMax val="1"/>
          <dgm:chPref val="1"/>
          <dgm:bulletEnabled val="1"/>
        </dgm:presLayoutVars>
      </dgm:prSet>
      <dgm:spPr/>
    </dgm:pt>
    <dgm:pt modelId="{D9729198-72EB-48B6-9CDB-AFA85992ECEC}" type="pres">
      <dgm:prSet presAssocID="{BC1350C4-FEC7-4AC4-B7AF-70388699A712}" presName="Accent2" presStyleCnt="0"/>
      <dgm:spPr/>
    </dgm:pt>
    <dgm:pt modelId="{13A31C1D-BDB1-433C-9F82-583B80122AB5}" type="pres">
      <dgm:prSet presAssocID="{BC1350C4-FEC7-4AC4-B7AF-70388699A712}" presName="Accent" presStyleLbl="node1" presStyleIdx="1" presStyleCnt="3"/>
      <dgm:spPr/>
    </dgm:pt>
    <dgm:pt modelId="{081FE678-7C92-437C-9A0C-CC4D61B89858}" type="pres">
      <dgm:prSet presAssocID="{BC1350C4-FEC7-4AC4-B7AF-70388699A712}" presName="Child2" presStyleLbl="revTx" presStyleIdx="2" presStyleCnt="6">
        <dgm:presLayoutVars>
          <dgm:chMax val="0"/>
          <dgm:chPref val="0"/>
          <dgm:bulletEnabled val="1"/>
        </dgm:presLayoutVars>
      </dgm:prSet>
      <dgm:spPr/>
    </dgm:pt>
    <dgm:pt modelId="{CE7E0C54-561E-4144-A66D-146F01AAE85E}" type="pres">
      <dgm:prSet presAssocID="{BC1350C4-FEC7-4AC4-B7AF-70388699A712}" presName="Parent2" presStyleLbl="revTx" presStyleIdx="3" presStyleCnt="6">
        <dgm:presLayoutVars>
          <dgm:chMax val="1"/>
          <dgm:chPref val="1"/>
          <dgm:bulletEnabled val="1"/>
        </dgm:presLayoutVars>
      </dgm:prSet>
      <dgm:spPr/>
    </dgm:pt>
    <dgm:pt modelId="{5FA2726F-09C9-45C2-994B-082AFFA01FBD}" type="pres">
      <dgm:prSet presAssocID="{6EEA77EA-E81C-46A6-A12F-1010836853B7}" presName="Accent3" presStyleCnt="0"/>
      <dgm:spPr/>
    </dgm:pt>
    <dgm:pt modelId="{8904B914-35CD-4CB2-8D5A-D63B4AAACDCE}" type="pres">
      <dgm:prSet presAssocID="{6EEA77EA-E81C-46A6-A12F-1010836853B7}" presName="Accent" presStyleLbl="node1" presStyleIdx="2" presStyleCnt="3"/>
      <dgm:spPr/>
    </dgm:pt>
    <dgm:pt modelId="{FEC4433E-05BE-42B8-89FD-1E8ACA1EFC3C}" type="pres">
      <dgm:prSet presAssocID="{6EEA77EA-E81C-46A6-A12F-1010836853B7}" presName="Child3" presStyleLbl="revTx" presStyleIdx="4" presStyleCnt="6">
        <dgm:presLayoutVars>
          <dgm:chMax val="0"/>
          <dgm:chPref val="0"/>
          <dgm:bulletEnabled val="1"/>
        </dgm:presLayoutVars>
      </dgm:prSet>
      <dgm:spPr/>
    </dgm:pt>
    <dgm:pt modelId="{1FA64D62-BFAA-4BB6-AF5C-2E6A3167A51F}" type="pres">
      <dgm:prSet presAssocID="{6EEA77EA-E81C-46A6-A12F-1010836853B7}" presName="Parent3" presStyleLbl="revTx" presStyleIdx="5" presStyleCnt="6">
        <dgm:presLayoutVars>
          <dgm:chMax val="1"/>
          <dgm:chPref val="1"/>
          <dgm:bulletEnabled val="1"/>
        </dgm:presLayoutVars>
      </dgm:prSet>
      <dgm:spPr/>
    </dgm:pt>
  </dgm:ptLst>
  <dgm:cxnLst>
    <dgm:cxn modelId="{7B651112-8EDC-4C9E-877C-AE485C31D3D1}" type="presOf" srcId="{33A8ABAE-0C87-4ED8-943A-E02F661069DE}" destId="{FEC4433E-05BE-42B8-89FD-1E8ACA1EFC3C}" srcOrd="0" destOrd="0" presId="urn:microsoft.com/office/officeart/2009/layout/CircleArrowProcess"/>
    <dgm:cxn modelId="{896D5729-8C5E-437A-928B-BCB3B35D0C06}" type="presOf" srcId="{F7A2921E-D4C1-4E6B-BD45-1A565A7746A1}" destId="{BD30E5A5-6F0E-4424-8A75-B6224A7E8086}" srcOrd="0" destOrd="0" presId="urn:microsoft.com/office/officeart/2009/layout/CircleArrowProcess"/>
    <dgm:cxn modelId="{75B6623D-BB5D-4CB0-B495-B74319F425C6}" srcId="{DB5E3E06-B1DD-4AF8-988E-3FC8A13FF9E6}" destId="{BC1350C4-FEC7-4AC4-B7AF-70388699A712}" srcOrd="1" destOrd="0" parTransId="{4EADCB53-2CD0-4F81-85F4-BEB9F0D80EA7}" sibTransId="{EE402DE9-69F5-4D8E-A796-AB3ED875C95D}"/>
    <dgm:cxn modelId="{ED23733F-2CA1-49C6-BF3B-C0F318674991}" srcId="{DB5E3E06-B1DD-4AF8-988E-3FC8A13FF9E6}" destId="{6EEA77EA-E81C-46A6-A12F-1010836853B7}" srcOrd="2" destOrd="0" parTransId="{C931D263-F34B-47BF-B61B-1A1DA1276C0E}" sibTransId="{9403ECFC-D0B9-4A62-8BAC-FA5DF360DEC8}"/>
    <dgm:cxn modelId="{1CB9BF5D-436C-43CB-90C5-C3CCE93F22D9}" type="presOf" srcId="{E2CCFD2F-EF6D-467E-A7EF-149BA3F24396}" destId="{ACD4E447-0EB9-4A99-9273-4FEF8F978891}" srcOrd="0" destOrd="0" presId="urn:microsoft.com/office/officeart/2009/layout/CircleArrowProcess"/>
    <dgm:cxn modelId="{FE8FAE73-CC7C-4A11-9EA8-F08E230DD997}" type="presOf" srcId="{DB5E3E06-B1DD-4AF8-988E-3FC8A13FF9E6}" destId="{CBFECEB6-76B7-48C4-BA22-AF46D09B4DD5}" srcOrd="0" destOrd="0" presId="urn:microsoft.com/office/officeart/2009/layout/CircleArrowProcess"/>
    <dgm:cxn modelId="{10EC3757-12FA-4E04-B9DE-6077F9CC049E}" type="presOf" srcId="{D075F1F9-0F02-40B9-AB47-A95C607D76E3}" destId="{081FE678-7C92-437C-9A0C-CC4D61B89858}" srcOrd="0" destOrd="0" presId="urn:microsoft.com/office/officeart/2009/layout/CircleArrowProcess"/>
    <dgm:cxn modelId="{8C4EDA8C-4381-4115-A865-D7ABD94611A4}" srcId="{DB5E3E06-B1DD-4AF8-988E-3FC8A13FF9E6}" destId="{F7A2921E-D4C1-4E6B-BD45-1A565A7746A1}" srcOrd="0" destOrd="0" parTransId="{E985EB54-3F0F-40C6-8779-36C44209FF01}" sibTransId="{60C98D0C-12B2-4DD1-9332-8D1440267461}"/>
    <dgm:cxn modelId="{479BD2C8-CD36-4A82-9808-647065EEF3B1}" srcId="{BC1350C4-FEC7-4AC4-B7AF-70388699A712}" destId="{D075F1F9-0F02-40B9-AB47-A95C607D76E3}" srcOrd="0" destOrd="0" parTransId="{EAEA76DD-70C3-4B47-BF42-358575226B95}" sibTransId="{34D94308-547B-40FE-A56A-4E87249448F0}"/>
    <dgm:cxn modelId="{1F48B5D4-DB38-4CEA-B47A-3275E43939FB}" type="presOf" srcId="{6EEA77EA-E81C-46A6-A12F-1010836853B7}" destId="{1FA64D62-BFAA-4BB6-AF5C-2E6A3167A51F}" srcOrd="0" destOrd="0" presId="urn:microsoft.com/office/officeart/2009/layout/CircleArrowProcess"/>
    <dgm:cxn modelId="{657A24DA-CF77-4AC1-98DD-2060C7E25881}" srcId="{6EEA77EA-E81C-46A6-A12F-1010836853B7}" destId="{33A8ABAE-0C87-4ED8-943A-E02F661069DE}" srcOrd="0" destOrd="0" parTransId="{D9A7628D-E453-40BF-920F-63816FB24894}" sibTransId="{30A9471D-8276-4F7D-91F9-C12CB05CFDEE}"/>
    <dgm:cxn modelId="{491CABF1-CFC1-4276-93AA-68376AC1C71F}" type="presOf" srcId="{BC1350C4-FEC7-4AC4-B7AF-70388699A712}" destId="{CE7E0C54-561E-4144-A66D-146F01AAE85E}" srcOrd="0" destOrd="0" presId="urn:microsoft.com/office/officeart/2009/layout/CircleArrowProcess"/>
    <dgm:cxn modelId="{8B583BFE-EB1F-47A7-8C49-D7BCAF68C9B8}" srcId="{F7A2921E-D4C1-4E6B-BD45-1A565A7746A1}" destId="{E2CCFD2F-EF6D-467E-A7EF-149BA3F24396}" srcOrd="0" destOrd="0" parTransId="{7DAEDC44-81A9-4298-BBBD-5ED82C79526F}" sibTransId="{FC150E06-FEF5-4924-B476-46D117A32A01}"/>
    <dgm:cxn modelId="{B14C1653-7158-45F0-8B32-C60824C86AB5}" type="presParOf" srcId="{CBFECEB6-76B7-48C4-BA22-AF46D09B4DD5}" destId="{FD68D00A-9E86-49A4-93BA-28304B6E9B5B}" srcOrd="0" destOrd="0" presId="urn:microsoft.com/office/officeart/2009/layout/CircleArrowProcess"/>
    <dgm:cxn modelId="{1855471F-D55E-420A-9477-45CFFFA595B6}" type="presParOf" srcId="{FD68D00A-9E86-49A4-93BA-28304B6E9B5B}" destId="{B8CD6170-0A00-4FCF-9885-8AD685B96354}" srcOrd="0" destOrd="0" presId="urn:microsoft.com/office/officeart/2009/layout/CircleArrowProcess"/>
    <dgm:cxn modelId="{1D443CF2-2AD9-4487-87BF-0291702025C1}" type="presParOf" srcId="{CBFECEB6-76B7-48C4-BA22-AF46D09B4DD5}" destId="{ACD4E447-0EB9-4A99-9273-4FEF8F978891}" srcOrd="1" destOrd="0" presId="urn:microsoft.com/office/officeart/2009/layout/CircleArrowProcess"/>
    <dgm:cxn modelId="{E2E0A960-D1C1-4D5A-AE84-0EED61245B71}" type="presParOf" srcId="{CBFECEB6-76B7-48C4-BA22-AF46D09B4DD5}" destId="{BD30E5A5-6F0E-4424-8A75-B6224A7E8086}" srcOrd="2" destOrd="0" presId="urn:microsoft.com/office/officeart/2009/layout/CircleArrowProcess"/>
    <dgm:cxn modelId="{90231FB1-B53C-4E06-A36B-21AB62B31A33}" type="presParOf" srcId="{CBFECEB6-76B7-48C4-BA22-AF46D09B4DD5}" destId="{D9729198-72EB-48B6-9CDB-AFA85992ECEC}" srcOrd="3" destOrd="0" presId="urn:microsoft.com/office/officeart/2009/layout/CircleArrowProcess"/>
    <dgm:cxn modelId="{B2974958-F74A-45B8-A173-7340F8925E06}" type="presParOf" srcId="{D9729198-72EB-48B6-9CDB-AFA85992ECEC}" destId="{13A31C1D-BDB1-433C-9F82-583B80122AB5}" srcOrd="0" destOrd="0" presId="urn:microsoft.com/office/officeart/2009/layout/CircleArrowProcess"/>
    <dgm:cxn modelId="{C8419E62-B2A7-4230-9A4D-79F7FB2EF341}" type="presParOf" srcId="{CBFECEB6-76B7-48C4-BA22-AF46D09B4DD5}" destId="{081FE678-7C92-437C-9A0C-CC4D61B89858}" srcOrd="4" destOrd="0" presId="urn:microsoft.com/office/officeart/2009/layout/CircleArrowProcess"/>
    <dgm:cxn modelId="{F5A8D4EE-4B9A-46AC-BC05-CF95FA4AF661}" type="presParOf" srcId="{CBFECEB6-76B7-48C4-BA22-AF46D09B4DD5}" destId="{CE7E0C54-561E-4144-A66D-146F01AAE85E}" srcOrd="5" destOrd="0" presId="urn:microsoft.com/office/officeart/2009/layout/CircleArrowProcess"/>
    <dgm:cxn modelId="{A7354113-EA2F-48B5-B29B-A26469B26C23}" type="presParOf" srcId="{CBFECEB6-76B7-48C4-BA22-AF46D09B4DD5}" destId="{5FA2726F-09C9-45C2-994B-082AFFA01FBD}" srcOrd="6" destOrd="0" presId="urn:microsoft.com/office/officeart/2009/layout/CircleArrowProcess"/>
    <dgm:cxn modelId="{7CA501CA-858B-46AE-A676-1E7D2F1B0A7E}" type="presParOf" srcId="{5FA2726F-09C9-45C2-994B-082AFFA01FBD}" destId="{8904B914-35CD-4CB2-8D5A-D63B4AAACDCE}" srcOrd="0" destOrd="0" presId="urn:microsoft.com/office/officeart/2009/layout/CircleArrowProcess"/>
    <dgm:cxn modelId="{12E165E4-2869-4EB5-BEB9-CFDF8AAE47DD}" type="presParOf" srcId="{CBFECEB6-76B7-48C4-BA22-AF46D09B4DD5}" destId="{FEC4433E-05BE-42B8-89FD-1E8ACA1EFC3C}" srcOrd="7" destOrd="0" presId="urn:microsoft.com/office/officeart/2009/layout/CircleArrowProcess"/>
    <dgm:cxn modelId="{ECC9E61E-9008-455D-92B7-772302E0A171}" type="presParOf" srcId="{CBFECEB6-76B7-48C4-BA22-AF46D09B4DD5}" destId="{1FA64D62-BFAA-4BB6-AF5C-2E6A3167A51F}"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277C2-36CF-453F-9844-F7B5B66062D3}">
      <dsp:nvSpPr>
        <dsp:cNvPr id="0" name=""/>
        <dsp:cNvSpPr/>
      </dsp:nvSpPr>
      <dsp:spPr>
        <a:xfrm>
          <a:off x="1431145" y="1024875"/>
          <a:ext cx="285843" cy="614562"/>
        </a:xfrm>
        <a:custGeom>
          <a:avLst/>
          <a:gdLst/>
          <a:ahLst/>
          <a:cxnLst/>
          <a:rect l="0" t="0" r="0" b="0"/>
          <a:pathLst>
            <a:path>
              <a:moveTo>
                <a:pt x="0" y="0"/>
              </a:moveTo>
              <a:lnTo>
                <a:pt x="142921" y="0"/>
              </a:lnTo>
              <a:lnTo>
                <a:pt x="142921" y="614562"/>
              </a:lnTo>
              <a:lnTo>
                <a:pt x="285843" y="61456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9F544-6B43-4052-B72F-552BD59116F2}">
      <dsp:nvSpPr>
        <dsp:cNvPr id="0" name=""/>
        <dsp:cNvSpPr/>
      </dsp:nvSpPr>
      <dsp:spPr>
        <a:xfrm>
          <a:off x="1431145" y="979155"/>
          <a:ext cx="285843" cy="91440"/>
        </a:xfrm>
        <a:custGeom>
          <a:avLst/>
          <a:gdLst/>
          <a:ahLst/>
          <a:cxnLst/>
          <a:rect l="0" t="0" r="0" b="0"/>
          <a:pathLst>
            <a:path>
              <a:moveTo>
                <a:pt x="0" y="45720"/>
              </a:moveTo>
              <a:lnTo>
                <a:pt x="28584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F6D13-594E-49A8-A3AA-12B6C3DE150C}">
      <dsp:nvSpPr>
        <dsp:cNvPr id="0" name=""/>
        <dsp:cNvSpPr/>
      </dsp:nvSpPr>
      <dsp:spPr>
        <a:xfrm>
          <a:off x="3146204" y="364592"/>
          <a:ext cx="285843" cy="91440"/>
        </a:xfrm>
        <a:custGeom>
          <a:avLst/>
          <a:gdLst/>
          <a:ahLst/>
          <a:cxnLst/>
          <a:rect l="0" t="0" r="0" b="0"/>
          <a:pathLst>
            <a:path>
              <a:moveTo>
                <a:pt x="0" y="45720"/>
              </a:moveTo>
              <a:lnTo>
                <a:pt x="285843"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24962E-FF71-467D-B84A-FB5A6FF80176}">
      <dsp:nvSpPr>
        <dsp:cNvPr id="0" name=""/>
        <dsp:cNvSpPr/>
      </dsp:nvSpPr>
      <dsp:spPr>
        <a:xfrm>
          <a:off x="1431145" y="410312"/>
          <a:ext cx="285843" cy="614562"/>
        </a:xfrm>
        <a:custGeom>
          <a:avLst/>
          <a:gdLst/>
          <a:ahLst/>
          <a:cxnLst/>
          <a:rect l="0" t="0" r="0" b="0"/>
          <a:pathLst>
            <a:path>
              <a:moveTo>
                <a:pt x="0" y="614562"/>
              </a:moveTo>
              <a:lnTo>
                <a:pt x="142921" y="614562"/>
              </a:lnTo>
              <a:lnTo>
                <a:pt x="142921" y="0"/>
              </a:lnTo>
              <a:lnTo>
                <a:pt x="285843"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8BA53-4EFB-44FC-BEFB-B533F4483998}">
      <dsp:nvSpPr>
        <dsp:cNvPr id="0" name=""/>
        <dsp:cNvSpPr/>
      </dsp:nvSpPr>
      <dsp:spPr>
        <a:xfrm>
          <a:off x="1929"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可计算问题</a:t>
          </a:r>
        </a:p>
      </dsp:txBody>
      <dsp:txXfrm>
        <a:off x="1929" y="806919"/>
        <a:ext cx="1429215" cy="435910"/>
      </dsp:txXfrm>
    </dsp:sp>
    <dsp:sp modelId="{BDE088D1-09B9-47DD-BD44-279B6CEBEDFA}">
      <dsp:nvSpPr>
        <dsp:cNvPr id="0" name=""/>
        <dsp:cNvSpPr/>
      </dsp:nvSpPr>
      <dsp:spPr>
        <a:xfrm>
          <a:off x="1716988"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函数</a:t>
          </a:r>
        </a:p>
      </dsp:txBody>
      <dsp:txXfrm>
        <a:off x="1716988" y="192356"/>
        <a:ext cx="1429215" cy="435910"/>
      </dsp:txXfrm>
    </dsp:sp>
    <dsp:sp modelId="{2BF20641-FE2B-4C28-A5D1-3F789D6B6F0C}">
      <dsp:nvSpPr>
        <dsp:cNvPr id="0" name=""/>
        <dsp:cNvSpPr/>
      </dsp:nvSpPr>
      <dsp:spPr>
        <a:xfrm>
          <a:off x="3432047"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100" b="0" i="0" kern="1200" smtClean="0">
                    <a:latin typeface="Cambria Math" panose="02040503050406030204" pitchFamily="18" charset="0"/>
                  </a:rPr>
                  <m:t> </m:t>
                </m:r>
                <m:r>
                  <a:rPr lang="en-US" sz="2100" i="1" kern="1200">
                    <a:latin typeface="Cambria Math" panose="02040503050406030204" pitchFamily="18" charset="0"/>
                  </a:rPr>
                  <m:t>𝑦</m:t>
                </m:r>
                <m:r>
                  <a:rPr lang="en-US" sz="2100" i="1" kern="1200">
                    <a:latin typeface="Cambria Math" panose="02040503050406030204" pitchFamily="18" charset="0"/>
                  </a:rPr>
                  <m:t>=</m:t>
                </m:r>
                <m:r>
                  <a:rPr lang="en-US" sz="2100" i="1" kern="1200">
                    <a:latin typeface="Cambria Math" panose="02040503050406030204" pitchFamily="18" charset="0"/>
                  </a:rPr>
                  <m:t>𝑓</m:t>
                </m:r>
                <m:d>
                  <m:dPr>
                    <m:ctrlPr>
                      <a:rPr lang="en-US" sz="2100" i="1" kern="1200">
                        <a:latin typeface="Cambria Math" panose="02040503050406030204" pitchFamily="18" charset="0"/>
                      </a:rPr>
                    </m:ctrlPr>
                  </m:dPr>
                  <m:e>
                    <m:r>
                      <a:rPr lang="en-US" sz="2100" i="1" kern="1200">
                        <a:latin typeface="Cambria Math" panose="02040503050406030204" pitchFamily="18" charset="0"/>
                      </a:rPr>
                      <m:t>𝑥</m:t>
                    </m:r>
                  </m:e>
                </m:d>
              </m:oMath>
            </m:oMathPara>
          </a14:m>
          <a:endParaRPr lang="zh-CN" sz="2100" kern="1200" dirty="0"/>
        </a:p>
      </dsp:txBody>
      <dsp:txXfrm>
        <a:off x="3432047" y="192356"/>
        <a:ext cx="1429215" cy="435910"/>
      </dsp:txXfrm>
    </dsp:sp>
    <dsp:sp modelId="{97E927F8-DEED-4CB8-9B48-D26ADF00ACB9}">
      <dsp:nvSpPr>
        <dsp:cNvPr id="0" name=""/>
        <dsp:cNvSpPr/>
      </dsp:nvSpPr>
      <dsp:spPr>
        <a:xfrm>
          <a:off x="1716988"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有限状态机</a:t>
          </a:r>
        </a:p>
      </dsp:txBody>
      <dsp:txXfrm>
        <a:off x="1716988" y="806919"/>
        <a:ext cx="1429215" cy="435910"/>
      </dsp:txXfrm>
    </dsp:sp>
    <dsp:sp modelId="{93B79043-DD47-4FDE-840B-E64DD0C94F55}">
      <dsp:nvSpPr>
        <dsp:cNvPr id="0" name=""/>
        <dsp:cNvSpPr/>
      </dsp:nvSpPr>
      <dsp:spPr>
        <a:xfrm>
          <a:off x="1716988" y="1421482"/>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图灵机</a:t>
          </a:r>
        </a:p>
      </dsp:txBody>
      <dsp:txXfrm>
        <a:off x="1716988" y="1421482"/>
        <a:ext cx="1429215" cy="435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6170-0A00-4FCF-9885-8AD685B96354}">
      <dsp:nvSpPr>
        <dsp:cNvPr id="0" name=""/>
        <dsp:cNvSpPr/>
      </dsp:nvSpPr>
      <dsp:spPr>
        <a:xfrm>
          <a:off x="3764532" y="0"/>
          <a:ext cx="2604073" cy="2604470"/>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4E447-0EB9-4A99-9273-4FEF8F978891}">
      <dsp:nvSpPr>
        <dsp:cNvPr id="0" name=""/>
        <dsp:cNvSpPr/>
      </dsp:nvSpPr>
      <dsp:spPr>
        <a:xfrm>
          <a:off x="6369095" y="776363"/>
          <a:ext cx="1562444" cy="104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marL="285750" lvl="1" indent="-285750" algn="l" defTabSz="1289050" rtl="0">
            <a:lnSpc>
              <a:spcPct val="90000"/>
            </a:lnSpc>
            <a:spcBef>
              <a:spcPct val="0"/>
            </a:spcBef>
            <a:spcAft>
              <a:spcPct val="15000"/>
            </a:spcAft>
            <a:buChar char="•"/>
          </a:pPr>
          <a:r>
            <a:rPr lang="zh-CN" altLang="en-US" sz="2900" kern="1200" dirty="0"/>
            <a:t>循环神经网络</a:t>
          </a:r>
          <a:endParaRPr lang="zh-CN" sz="2900" kern="1200" dirty="0"/>
        </a:p>
      </dsp:txBody>
      <dsp:txXfrm>
        <a:off x="6369095" y="776363"/>
        <a:ext cx="1562444" cy="1042004"/>
      </dsp:txXfrm>
    </dsp:sp>
    <dsp:sp modelId="{BD30E5A5-6F0E-4424-8A75-B6224A7E8086}">
      <dsp:nvSpPr>
        <dsp:cNvPr id="0" name=""/>
        <dsp:cNvSpPr/>
      </dsp:nvSpPr>
      <dsp:spPr>
        <a:xfrm>
          <a:off x="4340118" y="940292"/>
          <a:ext cx="1447033" cy="72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rtl="0">
            <a:lnSpc>
              <a:spcPct val="90000"/>
            </a:lnSpc>
            <a:spcBef>
              <a:spcPct val="0"/>
            </a:spcBef>
            <a:spcAft>
              <a:spcPct val="35000"/>
            </a:spcAft>
            <a:buNone/>
          </a:pPr>
          <a:r>
            <a:rPr lang="zh-CN" sz="3900" kern="1200" dirty="0"/>
            <a:t>序列</a:t>
          </a:r>
        </a:p>
      </dsp:txBody>
      <dsp:txXfrm>
        <a:off x="4340118" y="940292"/>
        <a:ext cx="1447033" cy="723343"/>
      </dsp:txXfrm>
    </dsp:sp>
    <dsp:sp modelId="{13A31C1D-BDB1-433C-9F82-583B80122AB5}">
      <dsp:nvSpPr>
        <dsp:cNvPr id="0" name=""/>
        <dsp:cNvSpPr/>
      </dsp:nvSpPr>
      <dsp:spPr>
        <a:xfrm>
          <a:off x="3041260" y="1496461"/>
          <a:ext cx="2604073" cy="2604470"/>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FE678-7C92-437C-9A0C-CC4D61B89858}">
      <dsp:nvSpPr>
        <dsp:cNvPr id="0" name=""/>
        <dsp:cNvSpPr/>
      </dsp:nvSpPr>
      <dsp:spPr>
        <a:xfrm>
          <a:off x="5645334" y="2281481"/>
          <a:ext cx="1562444" cy="104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marL="285750" lvl="1" indent="-285750" algn="l" defTabSz="1289050" rtl="0">
            <a:lnSpc>
              <a:spcPct val="90000"/>
            </a:lnSpc>
            <a:spcBef>
              <a:spcPct val="0"/>
            </a:spcBef>
            <a:spcAft>
              <a:spcPct val="15000"/>
            </a:spcAft>
            <a:buChar char="•"/>
          </a:pPr>
          <a:r>
            <a:rPr lang="zh-CN" altLang="en-US" sz="2900" kern="1200" dirty="0"/>
            <a:t>递归神经网络</a:t>
          </a:r>
          <a:endParaRPr lang="zh-CN" sz="2900" kern="1200" dirty="0"/>
        </a:p>
      </dsp:txBody>
      <dsp:txXfrm>
        <a:off x="5645334" y="2281481"/>
        <a:ext cx="1562444" cy="1042004"/>
      </dsp:txXfrm>
    </dsp:sp>
    <dsp:sp modelId="{CE7E0C54-561E-4144-A66D-146F01AAE85E}">
      <dsp:nvSpPr>
        <dsp:cNvPr id="0" name=""/>
        <dsp:cNvSpPr/>
      </dsp:nvSpPr>
      <dsp:spPr>
        <a:xfrm>
          <a:off x="3619780" y="2445410"/>
          <a:ext cx="1447033" cy="72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rtl="0">
            <a:lnSpc>
              <a:spcPct val="90000"/>
            </a:lnSpc>
            <a:spcBef>
              <a:spcPct val="0"/>
            </a:spcBef>
            <a:spcAft>
              <a:spcPct val="35000"/>
            </a:spcAft>
            <a:buNone/>
          </a:pPr>
          <a:r>
            <a:rPr lang="zh-CN" sz="3900" kern="1200" dirty="0"/>
            <a:t>树</a:t>
          </a:r>
        </a:p>
      </dsp:txBody>
      <dsp:txXfrm>
        <a:off x="3619780" y="2445410"/>
        <a:ext cx="1447033" cy="723343"/>
      </dsp:txXfrm>
    </dsp:sp>
    <dsp:sp modelId="{8904B914-35CD-4CB2-8D5A-D63B4AAACDCE}">
      <dsp:nvSpPr>
        <dsp:cNvPr id="0" name=""/>
        <dsp:cNvSpPr/>
      </dsp:nvSpPr>
      <dsp:spPr>
        <a:xfrm>
          <a:off x="3949874" y="3172000"/>
          <a:ext cx="2237302" cy="2238199"/>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4433E-05BE-42B8-89FD-1E8ACA1EFC3C}">
      <dsp:nvSpPr>
        <dsp:cNvPr id="0" name=""/>
        <dsp:cNvSpPr/>
      </dsp:nvSpPr>
      <dsp:spPr>
        <a:xfrm>
          <a:off x="6369095" y="3786057"/>
          <a:ext cx="1562444" cy="104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marL="285750" lvl="1" indent="-285750" algn="l" defTabSz="1289050" rtl="0">
            <a:lnSpc>
              <a:spcPct val="90000"/>
            </a:lnSpc>
            <a:spcBef>
              <a:spcPct val="0"/>
            </a:spcBef>
            <a:spcAft>
              <a:spcPct val="15000"/>
            </a:spcAft>
            <a:buChar char="•"/>
          </a:pPr>
          <a:r>
            <a:rPr lang="zh-CN" altLang="en-US" sz="2900" kern="1200" dirty="0"/>
            <a:t>图网络</a:t>
          </a:r>
          <a:endParaRPr lang="zh-CN" sz="2900" kern="1200" dirty="0"/>
        </a:p>
      </dsp:txBody>
      <dsp:txXfrm>
        <a:off x="6369095" y="3786057"/>
        <a:ext cx="1562444" cy="1042004"/>
      </dsp:txXfrm>
    </dsp:sp>
    <dsp:sp modelId="{1FA64D62-BFAA-4BB6-AF5C-2E6A3167A51F}">
      <dsp:nvSpPr>
        <dsp:cNvPr id="0" name=""/>
        <dsp:cNvSpPr/>
      </dsp:nvSpPr>
      <dsp:spPr>
        <a:xfrm>
          <a:off x="4343541" y="3952692"/>
          <a:ext cx="1447033" cy="72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rtl="0">
            <a:lnSpc>
              <a:spcPct val="90000"/>
            </a:lnSpc>
            <a:spcBef>
              <a:spcPct val="0"/>
            </a:spcBef>
            <a:spcAft>
              <a:spcPct val="35000"/>
            </a:spcAft>
            <a:buNone/>
          </a:pPr>
          <a:r>
            <a:rPr lang="zh-CN" sz="3900" kern="1200" dirty="0"/>
            <a:t>图</a:t>
          </a:r>
        </a:p>
      </dsp:txBody>
      <dsp:txXfrm>
        <a:off x="4343541" y="3952692"/>
        <a:ext cx="1447033" cy="723343"/>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3/29/2021</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25</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Grid </a:t>
            </a:r>
            <a:r>
              <a:rPr lang="en-US" altLang="zh-CN" dirty="0" err="1"/>
              <a:t>lstm</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330914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 (a) A molecule, in which each atom is represented as a node and edges correspond to bonds (e.g. </a:t>
            </a:r>
            <a:r>
              <a:rPr lang="en-US" altLang="zh-CN" dirty="0" err="1"/>
              <a:t>Duvenaud</a:t>
            </a:r>
            <a:r>
              <a:rPr lang="en-US" altLang="zh-CN" dirty="0"/>
              <a:t> et al., 2015). (b) A mass-spring system, in which the rope is defined by a sequence of masses which are represented as nodes in the graph (e.g. Battaglia et al., 2016; Chang et al., 2017). (c) A n-body system, in which the bodies are nodes and the underlying graph is fully connected (e.g. Battaglia et al., 2016; Chang et al., 2017). (d) A rigid body system, in which the balls and walls are nodes, and the underlying graph defines interactions between the balls and between the balls and the walls (e.g. Battaglia et al., 2016; Chang et al., 2017). (e) A sentence, in which the words correspond to leaves in a tree, and the other nodes and edges could be provided by a parser (e.g. </a:t>
            </a:r>
            <a:r>
              <a:rPr lang="en-US" altLang="zh-CN" dirty="0" err="1"/>
              <a:t>Socher</a:t>
            </a:r>
            <a:r>
              <a:rPr lang="en-US" altLang="zh-CN" dirty="0"/>
              <a:t> et al., 2013). Alternately, a fully connected graph could be used (e.g. Vaswani et al., 2017). (f) An image, which can be decomposed into image patches corresponding to nodes in a fully connected graph (e.g. Santoro et al., 2017; Wang et al., 2018c). </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33969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22574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9</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16216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346410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19</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21</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23</a:t>
            </a:fld>
            <a:endParaRPr lang="zh-TW" altLang="en-US"/>
          </a:p>
        </p:txBody>
      </p:sp>
    </p:spTree>
    <p:extLst>
      <p:ext uri="{BB962C8B-B14F-4D97-AF65-F5344CB8AC3E}">
        <p14:creationId xmlns:p14="http://schemas.microsoft.com/office/powerpoint/2010/main" val="4058841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64942179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957115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04581540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467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5A69A22-3F25-4F3C-9609-7E2AB324C787}"/>
              </a:ext>
            </a:extLst>
          </p:cNvPr>
          <p:cNvCxnSpPr/>
          <p:nvPr userDrawn="1"/>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1504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40703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77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两栏内容-图">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p:nvPr userDrawn="1"/>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15686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114800" y="6492875"/>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Tree>
    <p:extLst>
      <p:ext uri="{BB962C8B-B14F-4D97-AF65-F5344CB8AC3E}">
        <p14:creationId xmlns:p14="http://schemas.microsoft.com/office/powerpoint/2010/main" val="2751317715"/>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publication/234052442_Braking_torque_control_using_reccurent_neural_networks"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tmp"/></Relationships>
</file>

<file path=ppt/slides/_rels/slide1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tmp"/></Relationships>
</file>

<file path=ppt/slides/_rels/slide1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explore-artificial-intelligence/an-introduction-to-recurrent-neural-networks-72c97bf0912"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towardsdatascience.com/recurrent-neural-networks-d4642c9bc7c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3.xml"/><Relationship Id="rId5" Type="http://schemas.openxmlformats.org/officeDocument/2006/relationships/image" Target="../media/image29.tmp"/><Relationship Id="rId4" Type="http://schemas.openxmlformats.org/officeDocument/2006/relationships/image" Target="../media/image28.tmp"/></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xml"/><Relationship Id="rId6" Type="http://schemas.openxmlformats.org/officeDocument/2006/relationships/image" Target="../media/image28.tmp"/><Relationship Id="rId5" Type="http://schemas.openxmlformats.org/officeDocument/2006/relationships/image" Target="../media/image3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1.tmp"/></Relationships>
</file>

<file path=ppt/slides/_rels/slide3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35.tmp"/><Relationship Id="rId5" Type="http://schemas.openxmlformats.org/officeDocument/2006/relationships/image" Target="../media/image34.tmp"/><Relationship Id="rId4" Type="http://schemas.openxmlformats.org/officeDocument/2006/relationships/image" Target="../media/image33.tmp"/></Relationships>
</file>

<file path=ppt/slides/_rels/slide32.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3.xml"/><Relationship Id="rId4" Type="http://schemas.openxmlformats.org/officeDocument/2006/relationships/image" Target="../media/image38.tmp"/></Relationships>
</file>

<file path=ppt/slides/_rels/slide33.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41.tmp"/><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48.tmp"/><Relationship Id="rId4" Type="http://schemas.openxmlformats.org/officeDocument/2006/relationships/image" Target="../media/image47.tmp"/></Relationships>
</file>

<file path=ppt/slides/_rels/slide42.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arxiv.org/pdf/1806.01261.pdf"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pdf/1806.01261.pdf" TargetMode="External"/><Relationship Id="rId2" Type="http://schemas.openxmlformats.org/officeDocument/2006/relationships/image" Target="../media/image54.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hyperlink" Target="https://arxiv.org/pdf/1806.01261.pdf"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3.xml"/><Relationship Id="rId4" Type="http://schemas.openxmlformats.org/officeDocument/2006/relationships/image" Target="../media/image58.tm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61.png"/><Relationship Id="rId7"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59.png"/><Relationship Id="rId5" Type="http://schemas.openxmlformats.org/officeDocument/2006/relationships/image" Target="../media/image102.png"/><Relationship Id="rId9"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1380.png"/></Relationships>
</file>

<file path=ppt/slides/_rels/slide56.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visualqa.csail.mit.edu/"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lukalabs/cakechat" TargetMode="External"/><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nndl/exercise/tree/master/chap6_RNN" TargetMode="External"/><Relationship Id="rId2" Type="http://schemas.openxmlformats.org/officeDocument/2006/relationships/hyperlink" Target="https://github.com/nndl/exercise/"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QuickStyle" Target="../diagrams/quickStyle1.xml"/><Relationship Id="rId3" Type="http://schemas.openxmlformats.org/officeDocument/2006/relationships/notesSlide" Target="../notesSlides/notesSlide2.xml"/><Relationship Id="rId7" Type="http://schemas.openxmlformats.org/officeDocument/2006/relationships/diagramColors" Target="../diagrams/colors1.xml"/><Relationship Id="rId12" Type="http://schemas.openxmlformats.org/officeDocument/2006/relationships/diagramLayout" Target="../diagrams/layout1.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diagramQuickStyle" Target="../diagrams/quickStyle1.xml"/><Relationship Id="rId11" Type="http://schemas.openxmlformats.org/officeDocument/2006/relationships/diagramData" Target="../diagrams/data2.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hyperlink" Target="https://www.researchgate.net/publication/12314435_Neural_system_identification_model_of_human_sound_localization"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tmp"/><Relationship Id="rId4" Type="http://schemas.openxmlformats.org/officeDocument/2006/relationships/image" Target="../media/image10.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循环神经网络</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B8A00-153F-4249-9EE5-66CD51457220}"/>
              </a:ext>
            </a:extLst>
          </p:cNvPr>
          <p:cNvSpPr>
            <a:spLocks noGrp="1"/>
          </p:cNvSpPr>
          <p:nvPr>
            <p:ph type="title"/>
          </p:nvPr>
        </p:nvSpPr>
        <p:spPr/>
        <p:txBody>
          <a:bodyPr/>
          <a:lstStyle/>
          <a:p>
            <a:r>
              <a:rPr lang="zh-CN" altLang="en-US" dirty="0"/>
              <a:t>非线性自回归模型</a:t>
            </a:r>
          </a:p>
        </p:txBody>
      </p:sp>
      <p:pic>
        <p:nvPicPr>
          <p:cNvPr id="3074" name="Picture 2" descr="Image result for Autoregressive Model NARX">
            <a:extLst>
              <a:ext uri="{FF2B5EF4-FFF2-40B4-BE49-F238E27FC236}">
                <a16:creationId xmlns:a16="http://schemas.microsoft.com/office/drawing/2014/main" id="{A50BB0D4-D8F1-415D-99C1-AFFC0CF0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162175"/>
            <a:ext cx="7543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C268D64-2F6C-4A15-9B02-3F9736B6E930}"/>
              </a:ext>
            </a:extLst>
          </p:cNvPr>
          <p:cNvSpPr/>
          <p:nvPr/>
        </p:nvSpPr>
        <p:spPr>
          <a:xfrm>
            <a:off x="1982492" y="5702085"/>
            <a:ext cx="8366502" cy="523220"/>
          </a:xfrm>
          <a:prstGeom prst="rect">
            <a:avLst/>
          </a:prstGeom>
        </p:spPr>
        <p:txBody>
          <a:bodyPr wrap="square">
            <a:spAutoFit/>
          </a:bodyPr>
          <a:lstStyle/>
          <a:p>
            <a:r>
              <a:rPr lang="en-US" altLang="zh-CN" sz="1400" dirty="0">
                <a:hlinkClick r:id="rId3"/>
              </a:rPr>
              <a:t>https://www.researchgate.net/publication/234052442_Braking_torque_control_using_reccurent_neural_networks</a:t>
            </a:r>
            <a:endParaRPr lang="zh-CN" altLang="en-US" sz="1400" dirty="0"/>
          </a:p>
        </p:txBody>
      </p:sp>
    </p:spTree>
    <p:extLst>
      <p:ext uri="{BB962C8B-B14F-4D97-AF65-F5344CB8AC3E}">
        <p14:creationId xmlns:p14="http://schemas.microsoft.com/office/powerpoint/2010/main" val="1373637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 </a:t>
            </a:r>
            <a:r>
              <a:rPr lang="en-US" altLang="zh-CN" dirty="0"/>
              <a:t>Recurrent Neural Network </a:t>
            </a:r>
            <a:r>
              <a:rPr lang="zh-CN" altLang="en-US" dirty="0"/>
              <a:t>，</a:t>
            </a:r>
            <a:r>
              <a:rPr lang="en-US" altLang="zh-CN" dirty="0"/>
              <a:t>RNN </a:t>
            </a:r>
            <a:r>
              <a:rPr lang="zh-CN" altLang="en-US" dirty="0"/>
              <a:t>）</a:t>
            </a:r>
          </a:p>
        </p:txBody>
      </p:sp>
      <p:sp>
        <p:nvSpPr>
          <p:cNvPr id="14" name="内容占位符 13">
            <a:extLst>
              <a:ext uri="{FF2B5EF4-FFF2-40B4-BE49-F238E27FC236}">
                <a16:creationId xmlns:a16="http://schemas.microsoft.com/office/drawing/2014/main" id="{AF5206A4-43E4-4284-9028-C0C8FF5EEB6D}"/>
              </a:ext>
            </a:extLst>
          </p:cNvPr>
          <p:cNvSpPr>
            <a:spLocks noGrp="1"/>
          </p:cNvSpPr>
          <p:nvPr>
            <p:ph idx="1"/>
          </p:nvPr>
        </p:nvSpPr>
        <p:spPr/>
        <p:txBody>
          <a:bodyPr/>
          <a:lstStyle/>
          <a:p>
            <a:r>
              <a:rPr lang="zh-CN" altLang="en-US" dirty="0"/>
              <a:t>循环神经网络通过使用带自反馈的神经元，能够处理任意长度的时序数据。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pic>
        <p:nvPicPr>
          <p:cNvPr id="13" name="图片 12">
            <a:extLst>
              <a:ext uri="{FF2B5EF4-FFF2-40B4-BE49-F238E27FC236}">
                <a16:creationId xmlns:a16="http://schemas.microsoft.com/office/drawing/2014/main" id="{0A055C89-D457-4F19-B699-BEAA3022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11" y="2133600"/>
            <a:ext cx="3723012" cy="2378591"/>
          </a:xfrm>
          <a:prstGeom prst="rect">
            <a:avLst/>
          </a:prstGeom>
        </p:spPr>
      </p:pic>
      <p:pic>
        <p:nvPicPr>
          <p:cNvPr id="16" name="图片 15">
            <a:extLst>
              <a:ext uri="{FF2B5EF4-FFF2-40B4-BE49-F238E27FC236}">
                <a16:creationId xmlns:a16="http://schemas.microsoft.com/office/drawing/2014/main" id="{E896D8C9-97D5-440D-B5A1-C5DB4B14F802}"/>
              </a:ext>
            </a:extLst>
          </p:cNvPr>
          <p:cNvPicPr>
            <a:picLocks noChangeAspect="1"/>
          </p:cNvPicPr>
          <p:nvPr/>
        </p:nvPicPr>
        <p:blipFill>
          <a:blip r:embed="rId3"/>
          <a:stretch>
            <a:fillRect/>
          </a:stretch>
        </p:blipFill>
        <p:spPr>
          <a:xfrm>
            <a:off x="2134835" y="2438400"/>
            <a:ext cx="1981200" cy="580152"/>
          </a:xfrm>
          <a:prstGeom prst="rect">
            <a:avLst/>
          </a:prstGeom>
        </p:spPr>
      </p:pic>
      <p:sp>
        <p:nvSpPr>
          <p:cNvPr id="17" name="矩形 16">
            <a:extLst>
              <a:ext uri="{FF2B5EF4-FFF2-40B4-BE49-F238E27FC236}">
                <a16:creationId xmlns:a16="http://schemas.microsoft.com/office/drawing/2014/main" id="{8729F043-1E80-4757-953B-9FB9DF161AC0}"/>
              </a:ext>
            </a:extLst>
          </p:cNvPr>
          <p:cNvSpPr/>
          <p:nvPr/>
        </p:nvSpPr>
        <p:spPr>
          <a:xfrm>
            <a:off x="1905000" y="3037283"/>
            <a:ext cx="954107" cy="707886"/>
          </a:xfrm>
          <a:prstGeom prst="rect">
            <a:avLst/>
          </a:prstGeom>
        </p:spPr>
        <p:txBody>
          <a:bodyPr wrap="none">
            <a:spAutoFit/>
          </a:bodyPr>
          <a:lstStyle/>
          <a:p>
            <a:pPr algn="ctr"/>
            <a:r>
              <a:rPr lang="zh-CN" altLang="en-US" sz="2000" dirty="0">
                <a:solidFill>
                  <a:srgbClr val="AD470F"/>
                </a:solidFill>
                <a:latin typeface="+mn-lt"/>
              </a:rPr>
              <a:t>活性值</a:t>
            </a:r>
            <a:endParaRPr lang="en-US" altLang="zh-CN" sz="2000" dirty="0">
              <a:solidFill>
                <a:srgbClr val="AD470F"/>
              </a:solidFill>
              <a:latin typeface="+mn-lt"/>
            </a:endParaRPr>
          </a:p>
          <a:p>
            <a:pPr algn="ctr"/>
            <a:r>
              <a:rPr lang="zh-CN" altLang="en-US" sz="2000" dirty="0">
                <a:solidFill>
                  <a:srgbClr val="AD470F"/>
                </a:solidFill>
                <a:latin typeface="+mn-lt"/>
              </a:rPr>
              <a:t>状态</a:t>
            </a:r>
          </a:p>
        </p:txBody>
      </p:sp>
    </p:spTree>
    <p:extLst>
      <p:ext uri="{BB962C8B-B14F-4D97-AF65-F5344CB8AC3E}">
        <p14:creationId xmlns:p14="http://schemas.microsoft.com/office/powerpoint/2010/main" val="31921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7" end="7"/>
                                            </p:txEl>
                                          </p:spTgt>
                                        </p:tgtEl>
                                        <p:attrNameLst>
                                          <p:attrName>style.visibility</p:attrName>
                                        </p:attrNameLst>
                                      </p:cBhvr>
                                      <p:to>
                                        <p:strVal val="visible"/>
                                      </p:to>
                                    </p:set>
                                    <p:animEffect transition="in" filter="fade">
                                      <p:cBhvr>
                                        <p:cTn id="7" dur="500"/>
                                        <p:tgtEl>
                                          <p:spTgt spid="14">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8" end="8"/>
                                            </p:txEl>
                                          </p:spTgt>
                                        </p:tgtEl>
                                        <p:attrNameLst>
                                          <p:attrName>style.visibility</p:attrName>
                                        </p:attrNameLst>
                                      </p:cBhvr>
                                      <p:to>
                                        <p:strVal val="visible"/>
                                      </p:to>
                                    </p:set>
                                    <p:animEffect transition="in" filter="fade">
                                      <p:cBhvr>
                                        <p:cTn id="10"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按时间展开</a:t>
            </a:r>
            <a:endParaRPr lang="zh-CN" altLang="en-US" dirty="0"/>
          </a:p>
        </p:txBody>
      </p:sp>
      <p:cxnSp>
        <p:nvCxnSpPr>
          <p:cNvPr id="8" name="直接连接符 7">
            <a:extLst>
              <a:ext uri="{FF2B5EF4-FFF2-40B4-BE49-F238E27FC236}">
                <a16:creationId xmlns:a16="http://schemas.microsoft.com/office/drawing/2014/main" id="{5EFFE760-7AD7-4800-991E-8E9AEA2187FF}"/>
              </a:ext>
            </a:extLst>
          </p:cNvPr>
          <p:cNvCxnSpPr/>
          <p:nvPr/>
        </p:nvCxnSpPr>
        <p:spPr>
          <a:xfrm>
            <a:off x="4648200" y="1447800"/>
            <a:ext cx="0" cy="426720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8F752DF6-CDE6-4E68-8DCF-665BD19DF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67" y="2819400"/>
            <a:ext cx="3313233" cy="2116788"/>
          </a:xfrm>
          <a:prstGeom prst="rect">
            <a:avLst/>
          </a:prstGeom>
        </p:spPr>
      </p:pic>
      <p:pic>
        <p:nvPicPr>
          <p:cNvPr id="10" name="图片 9">
            <a:extLst>
              <a:ext uri="{FF2B5EF4-FFF2-40B4-BE49-F238E27FC236}">
                <a16:creationId xmlns:a16="http://schemas.microsoft.com/office/drawing/2014/main" id="{EE99AC4F-56F0-4C0C-A7B7-7484397EA3EC}"/>
              </a:ext>
            </a:extLst>
          </p:cNvPr>
          <p:cNvPicPr>
            <a:picLocks noChangeAspect="1"/>
          </p:cNvPicPr>
          <p:nvPr/>
        </p:nvPicPr>
        <p:blipFill>
          <a:blip r:embed="rId4"/>
          <a:stretch>
            <a:fillRect/>
          </a:stretch>
        </p:blipFill>
        <p:spPr>
          <a:xfrm>
            <a:off x="4876801" y="2895600"/>
            <a:ext cx="6586029" cy="1605685"/>
          </a:xfrm>
          <a:prstGeom prst="rect">
            <a:avLst/>
          </a:prstGeom>
        </p:spPr>
      </p:pic>
    </p:spTree>
    <p:extLst>
      <p:ext uri="{BB962C8B-B14F-4D97-AF65-F5344CB8AC3E}">
        <p14:creationId xmlns:p14="http://schemas.microsoft.com/office/powerpoint/2010/main" val="391299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 </a:t>
            </a:r>
            <a:r>
              <a:rPr lang="en-US" altLang="zh-CN" dirty="0"/>
              <a:t>Simple Recurrent Network </a:t>
            </a:r>
            <a:r>
              <a:rPr lang="zh-CN" altLang="en-US" dirty="0"/>
              <a:t>， </a:t>
            </a:r>
            <a:r>
              <a:rPr lang="en-US" altLang="zh-CN" dirty="0"/>
              <a:t>SRN </a:t>
            </a:r>
            <a:r>
              <a:rPr lang="zh-CN" altLang="en-US" dirty="0"/>
              <a:t>）</a:t>
            </a:r>
          </a:p>
        </p:txBody>
      </p:sp>
      <p:sp>
        <p:nvSpPr>
          <p:cNvPr id="3" name="内容占位符 2"/>
          <p:cNvSpPr>
            <a:spLocks noGrp="1"/>
          </p:cNvSpPr>
          <p:nvPr>
            <p:ph idx="1"/>
          </p:nvPr>
        </p:nvSpPr>
        <p:spPr/>
        <p:txBody>
          <a:bodyPr/>
          <a:lstStyle/>
          <a:p>
            <a:r>
              <a:rPr lang="zh-CN" altLang="en-US" dirty="0"/>
              <a:t>状态更新：</a:t>
            </a:r>
            <a:endParaRPr lang="en-US" altLang="zh-CN" dirty="0"/>
          </a:p>
          <a:p>
            <a:endParaRPr lang="en-US" altLang="zh-CN" dirty="0"/>
          </a:p>
          <a:p>
            <a:endParaRPr lang="en-US" altLang="zh-CN" dirty="0"/>
          </a:p>
          <a:p>
            <a:r>
              <a:rPr lang="zh-CN" altLang="en-US" dirty="0"/>
              <a:t>一个完全连接的循环网络是任何非线性动力系统的近似器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36E4DBC5-40C4-4182-8A12-277A2A0ADBD0}"/>
              </a:ext>
            </a:extLst>
          </p:cNvPr>
          <p:cNvPicPr>
            <a:picLocks noChangeAspect="1"/>
          </p:cNvPicPr>
          <p:nvPr/>
        </p:nvPicPr>
        <p:blipFill>
          <a:blip r:embed="rId3"/>
          <a:stretch>
            <a:fillRect/>
          </a:stretch>
        </p:blipFill>
        <p:spPr>
          <a:xfrm>
            <a:off x="3429000" y="1447800"/>
            <a:ext cx="3048000" cy="589668"/>
          </a:xfrm>
          <a:prstGeom prst="rect">
            <a:avLst/>
          </a:prstGeom>
        </p:spPr>
      </p:pic>
      <p:pic>
        <p:nvPicPr>
          <p:cNvPr id="9" name="图片 8">
            <a:extLst>
              <a:ext uri="{FF2B5EF4-FFF2-40B4-BE49-F238E27FC236}">
                <a16:creationId xmlns:a16="http://schemas.microsoft.com/office/drawing/2014/main" id="{6DF0643C-3A30-4098-B88F-57AECF56D5F7}"/>
              </a:ext>
            </a:extLst>
          </p:cNvPr>
          <p:cNvPicPr>
            <a:picLocks noChangeAspect="1"/>
          </p:cNvPicPr>
          <p:nvPr/>
        </p:nvPicPr>
        <p:blipFill>
          <a:blip r:embed="rId4"/>
          <a:stretch>
            <a:fillRect/>
          </a:stretch>
        </p:blipFill>
        <p:spPr>
          <a:xfrm>
            <a:off x="3276600" y="3505200"/>
            <a:ext cx="5376840" cy="2422139"/>
          </a:xfrm>
          <a:prstGeom prst="rect">
            <a:avLst/>
          </a:prstGeom>
        </p:spPr>
      </p:pic>
    </p:spTree>
    <p:extLst>
      <p:ext uri="{BB962C8B-B14F-4D97-AF65-F5344CB8AC3E}">
        <p14:creationId xmlns:p14="http://schemas.microsoft.com/office/powerpoint/2010/main" val="3972190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图灵完备</a:t>
            </a:r>
          </a:p>
        </p:txBody>
      </p:sp>
      <p:sp>
        <p:nvSpPr>
          <p:cNvPr id="3" name="内容占位符 2"/>
          <p:cNvSpPr>
            <a:spLocks noGrp="1"/>
          </p:cNvSpPr>
          <p:nvPr>
            <p:ph idx="1"/>
          </p:nvPr>
        </p:nvSpPr>
        <p:spPr/>
        <p:txBody>
          <a:bodyPr/>
          <a:lstStyle/>
          <a:p>
            <a:r>
              <a:rPr lang="zh-CN" altLang="en-US" dirty="0"/>
              <a:t>图灵完备（</a:t>
            </a:r>
            <a:r>
              <a:rPr lang="en-US" altLang="zh-CN" dirty="0"/>
              <a:t>Turing Completeness</a:t>
            </a:r>
            <a:r>
              <a:rPr lang="zh-CN" altLang="en-US" dirty="0"/>
              <a:t>）是指一种数据操作规则，比如一种计算机编程语言，可以实现图灵机的所有功能，解决所有的可计算问题。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一个完全连接的循环神经网络可以近似解决所有的可计算问题。</a:t>
            </a:r>
          </a:p>
        </p:txBody>
      </p:sp>
      <p:pic>
        <p:nvPicPr>
          <p:cNvPr id="6" name="图片 5">
            <a:extLst>
              <a:ext uri="{FF2B5EF4-FFF2-40B4-BE49-F238E27FC236}">
                <a16:creationId xmlns:a16="http://schemas.microsoft.com/office/drawing/2014/main" id="{0C56B5CC-F633-441E-A7D2-1516134C994C}"/>
              </a:ext>
            </a:extLst>
          </p:cNvPr>
          <p:cNvPicPr>
            <a:picLocks noChangeAspect="1"/>
          </p:cNvPicPr>
          <p:nvPr/>
        </p:nvPicPr>
        <p:blipFill>
          <a:blip r:embed="rId2"/>
          <a:stretch>
            <a:fillRect/>
          </a:stretch>
        </p:blipFill>
        <p:spPr>
          <a:xfrm>
            <a:off x="3124200" y="2811219"/>
            <a:ext cx="5742364" cy="1235561"/>
          </a:xfrm>
          <a:prstGeom prst="rect">
            <a:avLst/>
          </a:prstGeom>
        </p:spPr>
      </p:pic>
    </p:spTree>
    <p:extLst>
      <p:ext uri="{BB962C8B-B14F-4D97-AF65-F5344CB8AC3E}">
        <p14:creationId xmlns:p14="http://schemas.microsoft.com/office/powerpoint/2010/main" val="4028621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循环神经网络</a:t>
            </a:r>
            <a:endParaRPr lang="zh-CN" altLang="en-US" dirty="0"/>
          </a:p>
        </p:txBody>
      </p:sp>
      <p:sp>
        <p:nvSpPr>
          <p:cNvPr id="3" name="内容占位符 2"/>
          <p:cNvSpPr>
            <a:spLocks noGrp="1"/>
          </p:cNvSpPr>
          <p:nvPr>
            <p:ph idx="1"/>
          </p:nvPr>
        </p:nvSpPr>
        <p:spPr/>
        <p:txBody>
          <a:bodyPr/>
          <a:lstStyle/>
          <a:p>
            <a:r>
              <a:rPr lang="zh-CN" altLang="en-US" dirty="0"/>
              <a:t>作用</a:t>
            </a:r>
            <a:endParaRPr lang="en-US" altLang="zh-CN" dirty="0"/>
          </a:p>
          <a:p>
            <a:pPr lvl="1"/>
            <a:r>
              <a:rPr lang="zh-CN" altLang="en-US" dirty="0"/>
              <a:t>输入</a:t>
            </a:r>
            <a:r>
              <a:rPr lang="en-US" altLang="zh-CN" dirty="0"/>
              <a:t>-</a:t>
            </a:r>
            <a:r>
              <a:rPr lang="zh-CN" altLang="en-US" dirty="0"/>
              <a:t>输出映射</a:t>
            </a:r>
            <a:endParaRPr lang="en-US" altLang="zh-CN" dirty="0"/>
          </a:p>
          <a:p>
            <a:pPr lvl="2"/>
            <a:r>
              <a:rPr lang="zh-CN" altLang="en-US" dirty="0"/>
              <a:t>机器学习模型（本节主要关注这种情况）</a:t>
            </a:r>
            <a:endParaRPr lang="en-US" altLang="zh-CN" dirty="0"/>
          </a:p>
          <a:p>
            <a:pPr lvl="1"/>
            <a:endParaRPr lang="en-US" altLang="zh-CN" dirty="0"/>
          </a:p>
          <a:p>
            <a:pPr lvl="1"/>
            <a:r>
              <a:rPr lang="zh-CN" altLang="en-US" dirty="0"/>
              <a:t>存储器</a:t>
            </a:r>
            <a:endParaRPr lang="en-US" altLang="zh-CN" dirty="0"/>
          </a:p>
          <a:p>
            <a:pPr lvl="2"/>
            <a:r>
              <a:rPr lang="zh-CN" altLang="en-US" dirty="0"/>
              <a:t>联想记忆模型</a:t>
            </a:r>
          </a:p>
        </p:txBody>
      </p:sp>
    </p:spTree>
    <p:extLst>
      <p:ext uri="{BB962C8B-B14F-4D97-AF65-F5344CB8AC3E}">
        <p14:creationId xmlns:p14="http://schemas.microsoft.com/office/powerpoint/2010/main" val="1737363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2A3AB-E1C5-49D2-B39C-234E56E133EF}"/>
              </a:ext>
            </a:extLst>
          </p:cNvPr>
          <p:cNvSpPr>
            <a:spLocks noGrp="1"/>
          </p:cNvSpPr>
          <p:nvPr>
            <p:ph type="ctrTitle"/>
          </p:nvPr>
        </p:nvSpPr>
        <p:spPr/>
        <p:txBody>
          <a:bodyPr/>
          <a:lstStyle/>
          <a:p>
            <a:r>
              <a:rPr lang="zh-CN" altLang="en-US" dirty="0"/>
              <a:t>应用到机器学习</a:t>
            </a:r>
          </a:p>
        </p:txBody>
      </p:sp>
    </p:spTree>
    <p:extLst>
      <p:ext uri="{BB962C8B-B14F-4D97-AF65-F5344CB8AC3E}">
        <p14:creationId xmlns:p14="http://schemas.microsoft.com/office/powerpoint/2010/main" val="3156670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66FFF-9F33-46CF-A864-55CA34B145FF}"/>
              </a:ext>
            </a:extLst>
          </p:cNvPr>
          <p:cNvSpPr>
            <a:spLocks noGrp="1"/>
          </p:cNvSpPr>
          <p:nvPr>
            <p:ph type="title"/>
          </p:nvPr>
        </p:nvSpPr>
        <p:spPr/>
        <p:txBody>
          <a:bodyPr/>
          <a:lstStyle/>
          <a:p>
            <a:r>
              <a:rPr lang="zh-CN" altLang="en-US"/>
              <a:t>应用到机器学习</a:t>
            </a:r>
            <a:endParaRPr lang="zh-CN" altLang="en-US" dirty="0"/>
          </a:p>
        </p:txBody>
      </p:sp>
      <p:sp>
        <p:nvSpPr>
          <p:cNvPr id="3" name="内容占位符 2">
            <a:extLst>
              <a:ext uri="{FF2B5EF4-FFF2-40B4-BE49-F238E27FC236}">
                <a16:creationId xmlns:a16="http://schemas.microsoft.com/office/drawing/2014/main" id="{447268CF-0F16-47F1-9D25-3C10E1C1A6DE}"/>
              </a:ext>
            </a:extLst>
          </p:cNvPr>
          <p:cNvSpPr>
            <a:spLocks noGrp="1"/>
          </p:cNvSpPr>
          <p:nvPr>
            <p:ph idx="1"/>
          </p:nvPr>
        </p:nvSpPr>
        <p:spPr/>
        <p:txBody>
          <a:bodyPr/>
          <a:lstStyle/>
          <a:p>
            <a:r>
              <a:rPr lang="zh-CN" altLang="en-US"/>
              <a:t>序列到类别</a:t>
            </a:r>
          </a:p>
          <a:p>
            <a:r>
              <a:rPr lang="zh-CN" altLang="en-US"/>
              <a:t>同步的序列到序列模式</a:t>
            </a:r>
            <a:endParaRPr lang="en-US" altLang="zh-CN"/>
          </a:p>
          <a:p>
            <a:r>
              <a:rPr lang="zh-CN" altLang="en-US"/>
              <a:t>异步的序列到序列模式</a:t>
            </a:r>
          </a:p>
          <a:p>
            <a:endParaRPr lang="zh-CN" altLang="en-US"/>
          </a:p>
          <a:p>
            <a:endParaRPr lang="zh-CN" altLang="en-US" dirty="0"/>
          </a:p>
        </p:txBody>
      </p:sp>
    </p:spTree>
    <p:extLst>
      <p:ext uri="{BB962C8B-B14F-4D97-AF65-F5344CB8AC3E}">
        <p14:creationId xmlns:p14="http://schemas.microsoft.com/office/powerpoint/2010/main" val="3591138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3" name="内容占位符 2"/>
          <p:cNvSpPr>
            <a:spLocks noGrp="1"/>
          </p:cNvSpPr>
          <p:nvPr>
            <p:ph idx="1"/>
          </p:nvPr>
        </p:nvSpPr>
        <p:spPr/>
        <p:txBody>
          <a:bodyPr/>
          <a:lstStyle/>
          <a:p>
            <a:r>
              <a:rPr lang="zh-CN" altLang="en-US"/>
              <a:t>序列到类别</a:t>
            </a:r>
            <a:endParaRPr lang="zh-CN" altLang="en-US" dirty="0"/>
          </a:p>
        </p:txBody>
      </p:sp>
      <p:pic>
        <p:nvPicPr>
          <p:cNvPr id="5" name="图片 4">
            <a:extLst>
              <a:ext uri="{FF2B5EF4-FFF2-40B4-BE49-F238E27FC236}">
                <a16:creationId xmlns:a16="http://schemas.microsoft.com/office/drawing/2014/main" id="{68C0EEE7-0BE4-42D1-8C92-CF59E082C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007" y="2209801"/>
            <a:ext cx="8039986" cy="2527579"/>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idx="1"/>
          </p:nvPr>
        </p:nvSpPr>
        <p:spPr/>
        <p:txBody>
          <a:bodyPr/>
          <a:lstStyle/>
          <a:p>
            <a:r>
              <a:rPr lang="zh-CN" altLang="en-US"/>
              <a:t>情感分类</a:t>
            </a:r>
            <a:endParaRPr lang="zh-TW" altLang="en-US" dirty="0"/>
          </a:p>
        </p:txBody>
      </p:sp>
      <p:sp>
        <p:nvSpPr>
          <p:cNvPr id="18" name="矩形 17"/>
          <p:cNvSpPr/>
          <p:nvPr/>
        </p:nvSpPr>
        <p:spPr>
          <a:xfrm>
            <a:off x="2778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737680"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679982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776223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87246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6096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3258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4209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7275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8226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6320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3030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3985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5430992"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7039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8011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8977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2778756" y="5824078"/>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4721348"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5192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4969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3738882" y="5810359"/>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6799825" y="5862930"/>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4723158" y="5833663"/>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7769138" y="5867046"/>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8743552" y="5842900"/>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5198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3703909" y="2659705"/>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3690220" y="3091664"/>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3697064" y="3569142"/>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4284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6377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8482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4170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6248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8482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5422154"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5863424"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3009588" y="3450126"/>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3970256" y="3450126"/>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4953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6088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6096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25DAE-11C3-4E1A-BC5D-C959BABB1781}"/>
              </a:ext>
            </a:extLst>
          </p:cNvPr>
          <p:cNvSpPr>
            <a:spLocks noGrp="1"/>
          </p:cNvSpPr>
          <p:nvPr>
            <p:ph type="title"/>
          </p:nvPr>
        </p:nvSpPr>
        <p:spPr/>
        <p:txBody>
          <a:bodyPr/>
          <a:lstStyle/>
          <a:p>
            <a:r>
              <a:rPr lang="zh-CN" altLang="en-US"/>
              <a:t>参考资料</a:t>
            </a:r>
            <a:endParaRPr lang="zh-CN" altLang="en-US" dirty="0"/>
          </a:p>
        </p:txBody>
      </p:sp>
      <p:sp>
        <p:nvSpPr>
          <p:cNvPr id="3" name="内容占位符 2">
            <a:extLst>
              <a:ext uri="{FF2B5EF4-FFF2-40B4-BE49-F238E27FC236}">
                <a16:creationId xmlns:a16="http://schemas.microsoft.com/office/drawing/2014/main" id="{8D1BB1EF-AC63-40AB-A7E5-A025FD85C5B3}"/>
              </a:ext>
            </a:extLst>
          </p:cNvPr>
          <p:cNvSpPr>
            <a:spLocks noGrp="1"/>
          </p:cNvSpPr>
          <p:nvPr>
            <p:ph idx="1"/>
          </p:nvPr>
        </p:nvSpPr>
        <p:spPr/>
        <p:txBody>
          <a:bodyPr/>
          <a:lstStyle/>
          <a:p>
            <a:r>
              <a:rPr lang="en-US" altLang="zh-CN"/>
              <a:t>《</a:t>
            </a:r>
            <a:r>
              <a:rPr lang="zh-CN" altLang="en-US"/>
              <a:t>神经网络与深度学习</a:t>
            </a:r>
            <a:r>
              <a:rPr lang="en-US" altLang="zh-CN"/>
              <a:t>》</a:t>
            </a:r>
            <a:r>
              <a:rPr lang="zh-CN" altLang="en-US"/>
              <a:t>第</a:t>
            </a:r>
            <a:r>
              <a:rPr lang="en-US" altLang="zh-CN"/>
              <a:t>6</a:t>
            </a:r>
            <a:r>
              <a:rPr lang="zh-CN" altLang="en-US"/>
              <a:t>章</a:t>
            </a:r>
            <a:endParaRPr lang="en-US" altLang="zh-CN"/>
          </a:p>
          <a:p>
            <a:pPr lvl="1"/>
            <a:r>
              <a:rPr lang="en-US" altLang="zh-CN">
                <a:hlinkClick r:id="rId2"/>
              </a:rPr>
              <a:t>https://nndl.github.io/</a:t>
            </a:r>
            <a:endParaRPr lang="en-US" altLang="zh-CN"/>
          </a:p>
          <a:p>
            <a:endParaRPr lang="en-US" altLang="zh-CN"/>
          </a:p>
          <a:p>
            <a:r>
              <a:rPr lang="zh-CN" altLang="en-US"/>
              <a:t>网络资料</a:t>
            </a:r>
            <a:endParaRPr lang="en-US" altLang="zh-CN">
              <a:hlinkClick r:id="rId3"/>
            </a:endParaRPr>
          </a:p>
          <a:p>
            <a:pPr lvl="1"/>
            <a:r>
              <a:rPr lang="en-US" altLang="zh-CN"/>
              <a:t>An Introduction to Recurrent Neural Networks</a:t>
            </a:r>
          </a:p>
          <a:p>
            <a:pPr lvl="2"/>
            <a:r>
              <a:rPr lang="en-US" altLang="zh-CN">
                <a:hlinkClick r:id="rId3"/>
              </a:rPr>
              <a:t>https://medium.com/explore-artificial-intelligence/an-introduction-to-recurrent-neural-networks-72c97bf0912</a:t>
            </a:r>
            <a:endParaRPr lang="en-US" altLang="zh-CN"/>
          </a:p>
          <a:p>
            <a:pPr lvl="1"/>
            <a:r>
              <a:rPr lang="en-US" altLang="zh-CN"/>
              <a:t>Recurrent Neural Networks</a:t>
            </a:r>
          </a:p>
          <a:p>
            <a:pPr lvl="2"/>
            <a:r>
              <a:rPr lang="en-US" altLang="zh-CN">
                <a:hlinkClick r:id="rId4"/>
              </a:rPr>
              <a:t>https://towardsdatascience.com/recurrent-neural-networks-d4642c9bc7ce</a:t>
            </a:r>
            <a:endParaRPr lang="en-US" altLang="zh-CN"/>
          </a:p>
          <a:p>
            <a:endParaRPr lang="zh-CN" altLang="en-US" dirty="0"/>
          </a:p>
        </p:txBody>
      </p:sp>
    </p:spTree>
    <p:extLst>
      <p:ext uri="{BB962C8B-B14F-4D97-AF65-F5344CB8AC3E}">
        <p14:creationId xmlns:p14="http://schemas.microsoft.com/office/powerpoint/2010/main" val="55208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7" name="内容占位符 6"/>
          <p:cNvSpPr>
            <a:spLocks noGrp="1"/>
          </p:cNvSpPr>
          <p:nvPr>
            <p:ph idx="1"/>
          </p:nvPr>
        </p:nvSpPr>
        <p:spPr/>
        <p:txBody>
          <a:bodyPr/>
          <a:lstStyle/>
          <a:p>
            <a:r>
              <a:rPr lang="zh-CN" altLang="en-US"/>
              <a:t>同步的序列到序列模式</a:t>
            </a:r>
          </a:p>
          <a:p>
            <a:endParaRPr lang="zh-CN" altLang="en-US" dirty="0"/>
          </a:p>
        </p:txBody>
      </p:sp>
      <p:pic>
        <p:nvPicPr>
          <p:cNvPr id="4" name="图片 3">
            <a:extLst>
              <a:ext uri="{FF2B5EF4-FFF2-40B4-BE49-F238E27FC236}">
                <a16:creationId xmlns:a16="http://schemas.microsoft.com/office/drawing/2014/main" id="{F6B45C5C-A6CF-4C0A-85B8-165374592EFC}"/>
              </a:ext>
            </a:extLst>
          </p:cNvPr>
          <p:cNvPicPr>
            <a:picLocks noChangeAspect="1"/>
          </p:cNvPicPr>
          <p:nvPr/>
        </p:nvPicPr>
        <p:blipFill>
          <a:blip r:embed="rId2"/>
          <a:stretch>
            <a:fillRect/>
          </a:stretch>
        </p:blipFill>
        <p:spPr>
          <a:xfrm>
            <a:off x="3505200" y="2514600"/>
            <a:ext cx="3657600" cy="1684328"/>
          </a:xfrm>
          <a:prstGeom prst="rect">
            <a:avLst/>
          </a:prstGeom>
        </p:spPr>
      </p:pic>
    </p:spTree>
    <p:extLst>
      <p:ext uri="{BB962C8B-B14F-4D97-AF65-F5344CB8AC3E}">
        <p14:creationId xmlns:p14="http://schemas.microsoft.com/office/powerpoint/2010/main" val="511046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同步的序列到序列模式</a:t>
            </a:r>
            <a:endParaRPr lang="zh-CN" altLang="en-US" dirty="0"/>
          </a:p>
        </p:txBody>
      </p:sp>
      <p:sp>
        <p:nvSpPr>
          <p:cNvPr id="3" name="內容版面配置區 2"/>
          <p:cNvSpPr>
            <a:spLocks noGrp="1"/>
          </p:cNvSpPr>
          <p:nvPr>
            <p:ph idx="1"/>
          </p:nvPr>
        </p:nvSpPr>
        <p:spPr/>
        <p:txBody>
          <a:bodyPr/>
          <a:lstStyle/>
          <a:p>
            <a:r>
              <a:rPr lang="zh-CN" altLang="en-US"/>
              <a:t>中文分词</a:t>
            </a:r>
            <a:endParaRPr lang="zh-TW" altLang="en-US"/>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2697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3685724"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666041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765197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864353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3159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4150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7125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8117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6134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2949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3940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6913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7904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8895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2697648" y="5253336"/>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4677287"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5142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4931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3691781" y="5253336"/>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6674180" y="5253336"/>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4685914" y="5253336"/>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7668313" y="5253336"/>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8662444" y="5253336"/>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5668850"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5922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5680047" y="5253336"/>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2918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3909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6883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7874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8865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2713154" y="2967336"/>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4900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3707288" y="2967336"/>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6689686" y="2967336"/>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4701420" y="2967336"/>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7683819" y="2967336"/>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8677950" y="2967336"/>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5891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5695553" y="2967336"/>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同步的序列到序列模式</a:t>
            </a:r>
            <a:endParaRPr lang="zh-CN" altLang="en-US" dirty="0"/>
          </a:p>
        </p:txBody>
      </p:sp>
      <p:sp>
        <p:nvSpPr>
          <p:cNvPr id="5" name="内容占位符 4"/>
          <p:cNvSpPr>
            <a:spLocks noGrp="1"/>
          </p:cNvSpPr>
          <p:nvPr>
            <p:ph idx="1"/>
          </p:nvPr>
        </p:nvSpPr>
        <p:spPr/>
        <p:txBody>
          <a:bodyPr/>
          <a:lstStyle/>
          <a:p>
            <a:r>
              <a:rPr lang="zh-CN" altLang="en-US"/>
              <a:t>信息抽取</a:t>
            </a:r>
            <a:r>
              <a:rPr lang="en-US" altLang="zh-CN"/>
              <a:t>(Information Extraction</a:t>
            </a:r>
            <a:r>
              <a:rPr lang="zh-CN" altLang="en-US"/>
              <a:t>，</a:t>
            </a:r>
            <a:r>
              <a:rPr lang="en-US" altLang="zh-CN"/>
              <a:t>IE)</a:t>
            </a:r>
          </a:p>
          <a:p>
            <a:pPr lvl="1"/>
            <a:r>
              <a:rPr lang="zh-CN" altLang="en-US"/>
              <a:t>从无结构的文本中抽取结构化的信息，形成知识</a:t>
            </a:r>
            <a:endParaRPr lang="en-US" altLang="zh-CN" dirty="0"/>
          </a:p>
        </p:txBody>
      </p:sp>
      <p:sp>
        <p:nvSpPr>
          <p:cNvPr id="3" name="文本框 2"/>
          <p:cNvSpPr txBox="1"/>
          <p:nvPr/>
        </p:nvSpPr>
        <p:spPr>
          <a:xfrm>
            <a:off x="2209800" y="2590801"/>
            <a:ext cx="7772400" cy="646331"/>
          </a:xfrm>
          <a:prstGeom prst="rect">
            <a:avLst/>
          </a:prstGeom>
          <a:noFill/>
        </p:spPr>
        <p:txBody>
          <a:bodyPr wrap="square" rtlCol="0">
            <a:spAutoFit/>
          </a:bodyPr>
          <a:lstStyle/>
          <a:p>
            <a:r>
              <a:rPr lang="zh-CN" altLang="en-US" dirty="0">
                <a:solidFill>
                  <a:srgbClr val="FF0000"/>
                </a:solidFill>
              </a:rPr>
              <a:t>小米</a:t>
            </a:r>
            <a:r>
              <a:rPr lang="zh-CN" altLang="en-US" dirty="0"/>
              <a:t>创始人</a:t>
            </a:r>
            <a:r>
              <a:rPr lang="zh-CN" altLang="en-US" dirty="0">
                <a:solidFill>
                  <a:schemeClr val="accent3">
                    <a:lumMod val="60000"/>
                    <a:lumOff val="40000"/>
                  </a:schemeClr>
                </a:solidFill>
              </a:rPr>
              <a:t>雷军</a:t>
            </a:r>
            <a:r>
              <a:rPr lang="zh-CN" altLang="en-US" dirty="0"/>
              <a:t>表示，该公司</a:t>
            </a:r>
            <a:r>
              <a:rPr lang="en-US" altLang="zh-CN" dirty="0">
                <a:solidFill>
                  <a:schemeClr val="bg2">
                    <a:lumMod val="50000"/>
                  </a:schemeClr>
                </a:solidFill>
              </a:rPr>
              <a:t>2015</a:t>
            </a:r>
            <a:r>
              <a:rPr lang="zh-CN" altLang="en-US" dirty="0">
                <a:solidFill>
                  <a:schemeClr val="bg2">
                    <a:lumMod val="50000"/>
                  </a:schemeClr>
                </a:solidFill>
              </a:rPr>
              <a:t>年</a:t>
            </a:r>
            <a:r>
              <a:rPr lang="zh-CN" altLang="en-US" dirty="0"/>
              <a:t>营收达到</a:t>
            </a:r>
            <a:r>
              <a:rPr lang="en-US" altLang="zh-CN" dirty="0">
                <a:solidFill>
                  <a:srgbClr val="FFC000"/>
                </a:solidFill>
              </a:rPr>
              <a:t>780</a:t>
            </a:r>
            <a:r>
              <a:rPr lang="zh-CN" altLang="en-US" dirty="0">
                <a:solidFill>
                  <a:srgbClr val="FFC000"/>
                </a:solidFill>
              </a:rPr>
              <a:t>亿</a:t>
            </a:r>
            <a:r>
              <a:rPr lang="zh-CN" altLang="en-US" dirty="0"/>
              <a:t>元人民币，较</a:t>
            </a:r>
            <a:r>
              <a:rPr lang="en-US" altLang="zh-CN" dirty="0">
                <a:solidFill>
                  <a:schemeClr val="bg2">
                    <a:lumMod val="50000"/>
                  </a:schemeClr>
                </a:solidFill>
              </a:rPr>
              <a:t>2014</a:t>
            </a:r>
            <a:r>
              <a:rPr lang="zh-CN" altLang="en-US" dirty="0">
                <a:solidFill>
                  <a:schemeClr val="bg2">
                    <a:lumMod val="50000"/>
                  </a:schemeClr>
                </a:solidFill>
              </a:rPr>
              <a:t>年</a:t>
            </a:r>
            <a:r>
              <a:rPr lang="zh-CN" altLang="en-US" dirty="0"/>
              <a:t>的</a:t>
            </a:r>
            <a:r>
              <a:rPr lang="en-US" altLang="zh-CN" dirty="0">
                <a:solidFill>
                  <a:srgbClr val="FFC000"/>
                </a:solidFill>
              </a:rPr>
              <a:t>743</a:t>
            </a:r>
            <a:r>
              <a:rPr lang="zh-CN" altLang="en-US" dirty="0">
                <a:solidFill>
                  <a:srgbClr val="FFC000"/>
                </a:solidFill>
              </a:rPr>
              <a:t>亿</a:t>
            </a:r>
            <a:r>
              <a:rPr lang="zh-CN" altLang="en-US" dirty="0"/>
              <a:t>元人民币增长了</a:t>
            </a:r>
            <a:r>
              <a:rPr lang="en-US" altLang="zh-CN" dirty="0">
                <a:solidFill>
                  <a:srgbClr val="FFC000"/>
                </a:solidFill>
              </a:rPr>
              <a:t>5%</a:t>
            </a:r>
            <a:r>
              <a:rPr lang="zh-CN" altLang="en-US" dirty="0"/>
              <a:t>。</a:t>
            </a:r>
          </a:p>
        </p:txBody>
      </p:sp>
      <p:pic>
        <p:nvPicPr>
          <p:cNvPr id="1026" name="Picture 2" descr="“bilstm crf”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3849470"/>
            <a:ext cx="46482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51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同步的序列到序列模式</a:t>
            </a:r>
            <a:endParaRPr lang="zh-CN" altLang="en-US" dirty="0"/>
          </a:p>
        </p:txBody>
      </p:sp>
      <p:sp>
        <p:nvSpPr>
          <p:cNvPr id="3" name="內容版面配置區 2"/>
          <p:cNvSpPr>
            <a:spLocks noGrp="1"/>
          </p:cNvSpPr>
          <p:nvPr>
            <p:ph idx="1"/>
          </p:nvPr>
        </p:nvSpPr>
        <p:spPr/>
        <p:txBody>
          <a:bodyPr/>
          <a:lstStyle/>
          <a:p>
            <a:pPr lvl="1"/>
            <a:r>
              <a:rPr lang="en-US" altLang="zh-TW"/>
              <a:t>Connectionist Temporal Classification</a:t>
            </a:r>
            <a:r>
              <a:rPr lang="zh-TW" altLang="en-US"/>
              <a:t> </a:t>
            </a:r>
            <a:r>
              <a:rPr lang="en-US" altLang="zh-TW"/>
              <a:t>(CTC) [Alex Graves, ICML’06][Alex Graves, ICML’14][Haşim Sak, Interspeech’15][Jie Li, Interspeech’15][Andrew Senior, ASRU’15]</a:t>
            </a:r>
          </a:p>
          <a:p>
            <a:endParaRPr lang="en-US" altLang="zh-TW" dirty="0"/>
          </a:p>
        </p:txBody>
      </p:sp>
      <p:grpSp>
        <p:nvGrpSpPr>
          <p:cNvPr id="21" name="群組 20"/>
          <p:cNvGrpSpPr/>
          <p:nvPr/>
        </p:nvGrpSpPr>
        <p:grpSpPr>
          <a:xfrm>
            <a:off x="1955370" y="3759967"/>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6949370" y="3767014"/>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2062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2483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2904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325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3745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4166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4587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5008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2183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2607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3030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3453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3877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4300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4724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5147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071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7492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7913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8334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8755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9175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9596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10017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7192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7616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8039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8463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8886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9309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9733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10156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2887936" y="2796177"/>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3341834" y="3311643"/>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7955291" y="2743201"/>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8409189"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2483393"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3730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7480137"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8720217"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9644509"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2159230" y="5594027"/>
            <a:ext cx="3173419" cy="457065"/>
            <a:chOff x="467932" y="3914400"/>
            <a:chExt cx="2909888" cy="576263"/>
          </a:xfrm>
        </p:grpSpPr>
        <p:pic>
          <p:nvPicPr>
            <p:cNvPr id="7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7056718" y="5573887"/>
            <a:ext cx="3173419" cy="457065"/>
            <a:chOff x="467932" y="3914400"/>
            <a:chExt cx="2909888" cy="576263"/>
          </a:xfrm>
        </p:grpSpPr>
        <p:pic>
          <p:nvPicPr>
            <p:cNvPr id="7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5254032" y="2796176"/>
            <a:ext cx="1620957" cy="523220"/>
          </a:xfrm>
          <a:prstGeom prst="rect">
            <a:avLst/>
          </a:prstGeom>
          <a:noFill/>
        </p:spPr>
        <p:txBody>
          <a:bodyPr wrap="none" rtlCol="0">
            <a:spAutoFit/>
          </a:bodyPr>
          <a:lstStyle/>
          <a:p>
            <a:r>
              <a:rPr lang="zh-CN" altLang="en-US" sz="2800" dirty="0"/>
              <a:t>语音识别</a:t>
            </a:r>
          </a:p>
        </p:txBody>
      </p:sp>
    </p:spTree>
    <p:custDataLst>
      <p:tags r:id="rId1"/>
    </p:custDataLst>
    <p:extLst>
      <p:ext uri="{BB962C8B-B14F-4D97-AF65-F5344CB8AC3E}">
        <p14:creationId xmlns:p14="http://schemas.microsoft.com/office/powerpoint/2010/main" val="32390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7" name="内容占位符 6"/>
          <p:cNvSpPr>
            <a:spLocks noGrp="1"/>
          </p:cNvSpPr>
          <p:nvPr>
            <p:ph idx="1"/>
          </p:nvPr>
        </p:nvSpPr>
        <p:spPr/>
        <p:txBody>
          <a:bodyPr/>
          <a:lstStyle/>
          <a:p>
            <a:r>
              <a:rPr lang="zh-CN" altLang="en-US"/>
              <a:t>异步的序列到序列模式</a:t>
            </a:r>
          </a:p>
          <a:p>
            <a:endParaRPr lang="zh-CN" altLang="en-US" dirty="0"/>
          </a:p>
        </p:txBody>
      </p:sp>
      <p:pic>
        <p:nvPicPr>
          <p:cNvPr id="4" name="图片 3">
            <a:extLst>
              <a:ext uri="{FF2B5EF4-FFF2-40B4-BE49-F238E27FC236}">
                <a16:creationId xmlns:a16="http://schemas.microsoft.com/office/drawing/2014/main" id="{8C8339D1-DBF6-4ABF-91DB-541845D4E46D}"/>
              </a:ext>
            </a:extLst>
          </p:cNvPr>
          <p:cNvPicPr>
            <a:picLocks noChangeAspect="1"/>
          </p:cNvPicPr>
          <p:nvPr/>
        </p:nvPicPr>
        <p:blipFill>
          <a:blip r:embed="rId2"/>
          <a:stretch>
            <a:fillRect/>
          </a:stretch>
        </p:blipFill>
        <p:spPr>
          <a:xfrm>
            <a:off x="2362200" y="2743200"/>
            <a:ext cx="6647229" cy="1524032"/>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4131806"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a:t>异步的序列到序列模式</a:t>
            </a:r>
            <a:endParaRPr lang="zh-CN" altLang="en-US" dirty="0"/>
          </a:p>
        </p:txBody>
      </p:sp>
      <p:sp>
        <p:nvSpPr>
          <p:cNvPr id="3" name="內容版面配置區 2"/>
          <p:cNvSpPr>
            <a:spLocks noGrp="1"/>
          </p:cNvSpPr>
          <p:nvPr>
            <p:ph idx="1"/>
          </p:nvPr>
        </p:nvSpPr>
        <p:spPr/>
        <p:txBody>
          <a:bodyPr/>
          <a:lstStyle/>
          <a:p>
            <a:r>
              <a:rPr lang="zh-CN" altLang="en-US"/>
              <a:t>机器翻译</a:t>
            </a:r>
            <a:endParaRPr lang="zh-TW" altLang="en-US"/>
          </a:p>
          <a:p>
            <a:endParaRPr lang="zh-TW" altLang="en-US" dirty="0"/>
          </a:p>
        </p:txBody>
      </p:sp>
      <p:grpSp>
        <p:nvGrpSpPr>
          <p:cNvPr id="8" name="群組 7"/>
          <p:cNvGrpSpPr/>
          <p:nvPr/>
        </p:nvGrpSpPr>
        <p:grpSpPr>
          <a:xfrm>
            <a:off x="3164750"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3164749" y="3662152"/>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412367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508608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604849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701090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4137807"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7005586"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4056057" y="2730092"/>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6910544" y="2729641"/>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3410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4366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4375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4984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5940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7256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3644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595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5562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512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001888"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7967071"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7872029" y="2729641"/>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8205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7503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4572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5542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6513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7484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参数学习</a:t>
            </a:r>
            <a:endParaRPr lang="zh-CN" altLang="en-US" dirty="0"/>
          </a:p>
        </p:txBody>
      </p:sp>
      <p:sp>
        <p:nvSpPr>
          <p:cNvPr id="3" name="内容占位符 2"/>
          <p:cNvSpPr>
            <a:spLocks noGrp="1"/>
          </p:cNvSpPr>
          <p:nvPr>
            <p:ph idx="1"/>
          </p:nvPr>
        </p:nvSpPr>
        <p:spPr/>
        <p:txBody>
          <a:bodyPr/>
          <a:lstStyle/>
          <a:p>
            <a:r>
              <a:rPr lang="zh-CN" altLang="en-US" dirty="0"/>
              <a:t>机器学习</a:t>
            </a:r>
            <a:endParaRPr lang="en-US" altLang="zh-CN" dirty="0"/>
          </a:p>
          <a:p>
            <a:pPr lvl="1"/>
            <a:r>
              <a:rPr lang="zh-CN" altLang="en-US" dirty="0"/>
              <a:t>给定一个训练样本</a:t>
            </a:r>
            <a:r>
              <a:rPr lang="en-US" altLang="zh-CN" dirty="0"/>
              <a:t>(</a:t>
            </a:r>
            <a:r>
              <a:rPr lang="en-US" altLang="zh-CN" dirty="0" err="1"/>
              <a:t>x,y</a:t>
            </a:r>
            <a:r>
              <a:rPr lang="en-US" altLang="zh-CN" dirty="0"/>
              <a:t>)</a:t>
            </a:r>
            <a:r>
              <a:rPr lang="zh-CN" altLang="en-US" dirty="0"/>
              <a:t>，其中</a:t>
            </a:r>
            <a:endParaRPr lang="en-US" altLang="zh-CN" dirty="0"/>
          </a:p>
          <a:p>
            <a:pPr lvl="2"/>
            <a:r>
              <a:rPr lang="en-US" altLang="zh-CN" dirty="0"/>
              <a:t>x = (x1 ,… ,</a:t>
            </a:r>
            <a:r>
              <a:rPr lang="en-US" altLang="zh-CN" dirty="0" err="1"/>
              <a:t>xT</a:t>
            </a:r>
            <a:r>
              <a:rPr lang="en-US" altLang="zh-CN" dirty="0"/>
              <a:t> )</a:t>
            </a:r>
            <a:r>
              <a:rPr lang="zh-CN" altLang="en-US" dirty="0"/>
              <a:t>为长度是</a:t>
            </a:r>
            <a:r>
              <a:rPr lang="en-US" altLang="zh-CN" dirty="0"/>
              <a:t>T </a:t>
            </a:r>
            <a:r>
              <a:rPr lang="zh-CN" altLang="en-US" dirty="0"/>
              <a:t>的输入序列，</a:t>
            </a:r>
            <a:endParaRPr lang="en-US" altLang="zh-CN" dirty="0"/>
          </a:p>
          <a:p>
            <a:pPr lvl="2"/>
            <a:r>
              <a:rPr lang="en-US" altLang="zh-CN" dirty="0"/>
              <a:t>y = (y1 ,… ,</a:t>
            </a:r>
            <a:r>
              <a:rPr lang="en-US" altLang="zh-CN" dirty="0" err="1"/>
              <a:t>yT</a:t>
            </a:r>
            <a:r>
              <a:rPr lang="en-US" altLang="zh-CN" dirty="0"/>
              <a:t> )</a:t>
            </a:r>
            <a:r>
              <a:rPr lang="zh-CN" altLang="en-US" dirty="0"/>
              <a:t>是长度为</a:t>
            </a:r>
            <a:r>
              <a:rPr lang="en-US" altLang="zh-CN" dirty="0"/>
              <a:t>T </a:t>
            </a:r>
            <a:r>
              <a:rPr lang="zh-CN" altLang="en-US" dirty="0"/>
              <a:t>的标签序列。</a:t>
            </a:r>
            <a:endParaRPr lang="en-US" altLang="zh-CN" dirty="0"/>
          </a:p>
          <a:p>
            <a:pPr lvl="1"/>
            <a:endParaRPr lang="en-US" altLang="zh-CN" dirty="0"/>
          </a:p>
          <a:p>
            <a:r>
              <a:rPr lang="zh-CN" altLang="en-US" dirty="0"/>
              <a:t>时刻</a:t>
            </a:r>
            <a:r>
              <a:rPr lang="en-US" altLang="zh-CN" dirty="0"/>
              <a:t>t</a:t>
            </a:r>
            <a:r>
              <a:rPr lang="zh-CN" altLang="en-US" dirty="0"/>
              <a:t>的瞬时损失函数为</a:t>
            </a:r>
            <a:endParaRPr lang="en-US" altLang="zh-CN" dirty="0"/>
          </a:p>
          <a:p>
            <a:pPr lvl="1"/>
            <a:endParaRPr lang="en-US" altLang="zh-CN" dirty="0"/>
          </a:p>
          <a:p>
            <a:pPr lvl="1"/>
            <a:endParaRPr lang="en-US" altLang="zh-CN" dirty="0"/>
          </a:p>
          <a:p>
            <a:r>
              <a:rPr lang="zh-CN" altLang="en-US" dirty="0"/>
              <a:t>总损失函数</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717" y="4638667"/>
            <a:ext cx="1400370" cy="78115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319235"/>
            <a:ext cx="2724605" cy="557668"/>
          </a:xfrm>
          <a:prstGeom prst="rect">
            <a:avLst/>
          </a:prstGeom>
        </p:spPr>
      </p:pic>
    </p:spTree>
    <p:extLst>
      <p:ext uri="{BB962C8B-B14F-4D97-AF65-F5344CB8AC3E}">
        <p14:creationId xmlns:p14="http://schemas.microsoft.com/office/powerpoint/2010/main" val="2071350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梯度</a:t>
            </a:r>
            <a:endParaRPr lang="zh-CN" altLang="en-US" dirty="0"/>
          </a:p>
        </p:txBody>
      </p:sp>
      <p:sp>
        <p:nvSpPr>
          <p:cNvPr id="3" name="内容占位符 2"/>
          <p:cNvSpPr>
            <a:spLocks noGrp="1"/>
          </p:cNvSpPr>
          <p:nvPr>
            <p:ph idx="1"/>
          </p:nvPr>
        </p:nvSpPr>
        <p:spPr/>
        <p:txBody>
          <a:bodyPr/>
          <a:lstStyle/>
          <a:p>
            <a:r>
              <a:rPr lang="zh-CN" altLang="en-US"/>
              <a:t>随时间反向传播算法</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2209801"/>
            <a:ext cx="6630325" cy="2276793"/>
          </a:xfrm>
          <a:prstGeom prst="rect">
            <a:avLst/>
          </a:prstGeom>
        </p:spPr>
      </p:pic>
      <p:pic>
        <p:nvPicPr>
          <p:cNvPr id="5" name="图片 4">
            <a:extLst>
              <a:ext uri="{FF2B5EF4-FFF2-40B4-BE49-F238E27FC236}">
                <a16:creationId xmlns:a16="http://schemas.microsoft.com/office/drawing/2014/main" id="{D2D9E1B5-535B-428B-B296-5FBA523D0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304" y="1179718"/>
            <a:ext cx="4437022" cy="685876"/>
          </a:xfrm>
          <a:prstGeom prst="rect">
            <a:avLst/>
          </a:prstGeom>
        </p:spPr>
      </p:pic>
      <p:pic>
        <p:nvPicPr>
          <p:cNvPr id="7" name="图片 6">
            <a:extLst>
              <a:ext uri="{FF2B5EF4-FFF2-40B4-BE49-F238E27FC236}">
                <a16:creationId xmlns:a16="http://schemas.microsoft.com/office/drawing/2014/main" id="{462C9AE1-AE27-43F5-8B33-FFBDF74B81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6723" y="4477999"/>
            <a:ext cx="2961613" cy="1211118"/>
          </a:xfrm>
          <a:prstGeom prst="rect">
            <a:avLst/>
          </a:prstGeom>
        </p:spPr>
      </p:pic>
      <p:pic>
        <p:nvPicPr>
          <p:cNvPr id="8" name="图片 7">
            <a:extLst>
              <a:ext uri="{FF2B5EF4-FFF2-40B4-BE49-F238E27FC236}">
                <a16:creationId xmlns:a16="http://schemas.microsoft.com/office/drawing/2014/main" id="{D21D6B56-2E48-44F7-9A4C-B4794906F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4670955"/>
            <a:ext cx="3607198" cy="939904"/>
          </a:xfrm>
          <a:prstGeom prst="rect">
            <a:avLst/>
          </a:prstGeom>
        </p:spPr>
      </p:pic>
      <p:sp>
        <p:nvSpPr>
          <p:cNvPr id="9" name="矩形 8">
            <a:extLst>
              <a:ext uri="{FF2B5EF4-FFF2-40B4-BE49-F238E27FC236}">
                <a16:creationId xmlns:a16="http://schemas.microsoft.com/office/drawing/2014/main" id="{15827190-BB71-4E33-BDA2-1FD0FA5B73EE}"/>
              </a:ext>
            </a:extLst>
          </p:cNvPr>
          <p:cNvSpPr/>
          <p:nvPr/>
        </p:nvSpPr>
        <p:spPr>
          <a:xfrm>
            <a:off x="2895600" y="5777315"/>
            <a:ext cx="6858000" cy="369332"/>
          </a:xfrm>
          <a:prstGeom prst="rect">
            <a:avLst/>
          </a:prstGeom>
        </p:spPr>
        <p:txBody>
          <a:bodyPr wrap="square">
            <a:spAutoFit/>
          </a:bodyPr>
          <a:lstStyle/>
          <a:p>
            <a:pPr marL="204788" lvl="1">
              <a:spcBef>
                <a:spcPts val="450"/>
              </a:spcBef>
              <a:buClr>
                <a:schemeClr val="accent1"/>
              </a:buClr>
            </a:pPr>
            <a:r>
              <a:rPr lang="zh-CN" altLang="en-US" dirty="0"/>
              <a:t> </a:t>
            </a:r>
            <a:r>
              <a:rPr lang="en-US" altLang="zh-CN" dirty="0" err="1"/>
              <a:t>δ</a:t>
            </a:r>
            <a:r>
              <a:rPr lang="en-US" altLang="zh-CN" baseline="-25000" dirty="0" err="1"/>
              <a:t>t,k</a:t>
            </a:r>
            <a:r>
              <a:rPr lang="zh-CN" altLang="en-US" dirty="0"/>
              <a:t>为第</a:t>
            </a:r>
            <a:r>
              <a:rPr lang="en-US" altLang="zh-CN" dirty="0"/>
              <a:t>t</a:t>
            </a:r>
            <a:r>
              <a:rPr lang="zh-CN" altLang="en-US" dirty="0"/>
              <a:t>时刻的损失对第</a:t>
            </a:r>
            <a:r>
              <a:rPr lang="en-US" altLang="zh-CN" dirty="0"/>
              <a:t>k</a:t>
            </a:r>
            <a:r>
              <a:rPr lang="zh-CN" altLang="en-US" dirty="0"/>
              <a:t>步隐藏神经元的净输入</a:t>
            </a:r>
            <a:r>
              <a:rPr lang="en-US" altLang="zh-CN" dirty="0" err="1"/>
              <a:t>z</a:t>
            </a:r>
            <a:r>
              <a:rPr lang="en-US" altLang="zh-CN" baseline="-25000" dirty="0" err="1"/>
              <a:t>k</a:t>
            </a:r>
            <a:r>
              <a:rPr lang="zh-CN" altLang="en-US" dirty="0"/>
              <a:t>的导数</a:t>
            </a:r>
          </a:p>
        </p:txBody>
      </p:sp>
    </p:spTree>
    <p:extLst>
      <p:ext uri="{BB962C8B-B14F-4D97-AF65-F5344CB8AC3E}">
        <p14:creationId xmlns:p14="http://schemas.microsoft.com/office/powerpoint/2010/main" val="1544869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BDE8406-C71F-498B-AEB9-9DB13E6E2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867635"/>
            <a:ext cx="3607198" cy="939904"/>
          </a:xfrm>
          <a:prstGeom prst="rect">
            <a:avLst/>
          </a:prstGeom>
        </p:spPr>
      </p:pic>
      <p:sp>
        <p:nvSpPr>
          <p:cNvPr id="2" name="标题 1"/>
          <p:cNvSpPr>
            <a:spLocks noGrp="1"/>
          </p:cNvSpPr>
          <p:nvPr>
            <p:ph type="title"/>
          </p:nvPr>
        </p:nvSpPr>
        <p:spPr/>
        <p:txBody>
          <a:bodyPr/>
          <a:lstStyle/>
          <a:p>
            <a:r>
              <a:rPr lang="zh-CN" altLang="en-US"/>
              <a:t>梯度消失</a:t>
            </a:r>
            <a:r>
              <a:rPr lang="en-US" altLang="zh-CN"/>
              <a:t>/</a:t>
            </a:r>
            <a:r>
              <a:rPr lang="zh-CN" altLang="en-US"/>
              <a:t>爆炸</a:t>
            </a:r>
            <a:endParaRPr lang="zh-CN" altLang="en-US" dirty="0"/>
          </a:p>
        </p:txBody>
      </p:sp>
      <p:sp>
        <p:nvSpPr>
          <p:cNvPr id="3" name="内容占位符 2"/>
          <p:cNvSpPr>
            <a:spLocks noGrp="1"/>
          </p:cNvSpPr>
          <p:nvPr>
            <p:ph idx="1"/>
          </p:nvPr>
        </p:nvSpPr>
        <p:spPr/>
        <p:txBody>
          <a:bodyPr/>
          <a:lstStyle/>
          <a:p>
            <a:r>
              <a:rPr lang="zh-CN" altLang="en-US"/>
              <a:t>梯度</a:t>
            </a:r>
            <a:endParaRPr lang="en-US" altLang="zh-CN"/>
          </a:p>
          <a:p>
            <a:endParaRPr lang="en-US" altLang="zh-CN"/>
          </a:p>
          <a:p>
            <a:r>
              <a:rPr lang="zh-CN" altLang="en-US"/>
              <a:t>其中</a:t>
            </a:r>
            <a:endParaRPr lang="en-US" altLang="zh-CN"/>
          </a:p>
          <a:p>
            <a:endParaRPr lang="en-US" altLang="zh-CN"/>
          </a:p>
          <a:p>
            <a:endParaRPr lang="en-US" altLang="zh-CN"/>
          </a:p>
          <a:p>
            <a:endParaRPr lang="en-US" altLang="zh-CN"/>
          </a:p>
          <a:p>
            <a:endParaRPr lang="en-US" altLang="zh-CN" dirty="0"/>
          </a:p>
        </p:txBody>
      </p:sp>
      <p:sp>
        <p:nvSpPr>
          <p:cNvPr id="7" name="矩形 6"/>
          <p:cNvSpPr/>
          <p:nvPr/>
        </p:nvSpPr>
        <p:spPr>
          <a:xfrm>
            <a:off x="2528756" y="4608495"/>
            <a:ext cx="6629400" cy="830997"/>
          </a:xfrm>
          <a:prstGeom prst="rect">
            <a:avLst/>
          </a:prstGeom>
        </p:spPr>
        <p:txBody>
          <a:bodyPr wrap="square">
            <a:spAutoFit/>
          </a:bodyPr>
          <a:lstStyle/>
          <a:p>
            <a:r>
              <a:rPr lang="zh-CN" altLang="en-US" sz="2400" dirty="0"/>
              <a:t>由于梯度爆炸或消失问题，实际上只能学习到短周期的依赖关系。这就是所谓的</a:t>
            </a:r>
            <a:r>
              <a:rPr lang="zh-CN" altLang="en-US" sz="2400" dirty="0">
                <a:solidFill>
                  <a:srgbClr val="FF0000"/>
                </a:solidFill>
              </a:rPr>
              <a:t>长程依赖问题</a:t>
            </a:r>
            <a:r>
              <a:rPr lang="zh-CN" altLang="en-US" sz="2400" dirty="0"/>
              <a:t>。</a:t>
            </a:r>
          </a:p>
        </p:txBody>
      </p:sp>
      <p:cxnSp>
        <p:nvCxnSpPr>
          <p:cNvPr id="10" name="直接连接符 9"/>
          <p:cNvCxnSpPr>
            <a:cxnSpLocks/>
          </p:cNvCxnSpPr>
          <p:nvPr/>
        </p:nvCxnSpPr>
        <p:spPr>
          <a:xfrm>
            <a:off x="5791200" y="3733800"/>
            <a:ext cx="1600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6218314" y="3733800"/>
                <a:ext cx="372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218314" y="3733800"/>
                <a:ext cx="372986" cy="369332"/>
              </a:xfrm>
              <a:prstGeom prst="rect">
                <a:avLst/>
              </a:prstGeom>
              <a:blipFill>
                <a:blip r:embed="rId5"/>
                <a:stretch>
                  <a:fillRect/>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02A3C8A-3FE5-4C86-89AC-5B977C964F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590" y="1219199"/>
            <a:ext cx="2961613" cy="1211118"/>
          </a:xfrm>
          <a:prstGeom prst="rect">
            <a:avLst/>
          </a:prstGeom>
        </p:spPr>
      </p:pic>
    </p:spTree>
    <p:extLst>
      <p:ext uri="{BB962C8B-B14F-4D97-AF65-F5344CB8AC3E}">
        <p14:creationId xmlns:p14="http://schemas.microsoft.com/office/powerpoint/2010/main" val="3159002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长程依赖问题</a:t>
            </a:r>
            <a:endParaRPr lang="zh-CN" altLang="en-US" dirty="0"/>
          </a:p>
        </p:txBody>
      </p:sp>
      <p:sp>
        <p:nvSpPr>
          <p:cNvPr id="4" name="内容占位符 3"/>
          <p:cNvSpPr>
            <a:spLocks noGrp="1"/>
          </p:cNvSpPr>
          <p:nvPr>
            <p:ph idx="1"/>
          </p:nvPr>
        </p:nvSpPr>
        <p:spPr/>
        <p:txBody>
          <a:bodyPr/>
          <a:lstStyle/>
          <a:p>
            <a:r>
              <a:rPr lang="zh-CN" altLang="en-US"/>
              <a:t>循环神经网络在时间维度上非常深！</a:t>
            </a:r>
            <a:endParaRPr lang="en-US" altLang="zh-CN"/>
          </a:p>
          <a:p>
            <a:pPr lvl="1"/>
            <a:r>
              <a:rPr lang="zh-CN" altLang="en-US"/>
              <a:t>梯度消失或梯度爆炸</a:t>
            </a:r>
            <a:endParaRPr lang="en-US" altLang="zh-CN"/>
          </a:p>
          <a:p>
            <a:pPr lvl="1"/>
            <a:endParaRPr lang="en-US" altLang="zh-CN"/>
          </a:p>
          <a:p>
            <a:r>
              <a:rPr lang="zh-CN" altLang="en-US"/>
              <a:t>如何改进？</a:t>
            </a:r>
            <a:endParaRPr lang="en-US" altLang="zh-CN"/>
          </a:p>
          <a:p>
            <a:pPr lvl="1"/>
            <a:r>
              <a:rPr lang="zh-CN" altLang="en-US"/>
              <a:t>梯度爆炸问题</a:t>
            </a:r>
            <a:endParaRPr lang="en-US" altLang="zh-CN"/>
          </a:p>
          <a:p>
            <a:pPr lvl="2"/>
            <a:r>
              <a:rPr lang="zh-CN" altLang="en-US"/>
              <a:t>权重衰减</a:t>
            </a:r>
            <a:endParaRPr lang="en-US" altLang="zh-CN"/>
          </a:p>
          <a:p>
            <a:pPr lvl="2"/>
            <a:r>
              <a:rPr lang="zh-CN" altLang="en-US"/>
              <a:t>梯度截断</a:t>
            </a:r>
            <a:endParaRPr lang="en-US" altLang="zh-CN"/>
          </a:p>
          <a:p>
            <a:pPr lvl="2"/>
            <a:endParaRPr lang="en-US" altLang="zh-CN"/>
          </a:p>
          <a:p>
            <a:pPr lvl="1"/>
            <a:r>
              <a:rPr lang="zh-CN" altLang="en-US"/>
              <a:t>梯度消失问题</a:t>
            </a:r>
            <a:endParaRPr lang="en-US" altLang="zh-CN"/>
          </a:p>
          <a:p>
            <a:pPr lvl="2"/>
            <a:r>
              <a:rPr lang="zh-CN" altLang="en-US"/>
              <a:t>改进模型</a:t>
            </a:r>
            <a:endParaRPr lang="en-US" altLang="zh-CN" dirty="0"/>
          </a:p>
        </p:txBody>
      </p:sp>
    </p:spTree>
    <p:extLst>
      <p:ext uri="{BB962C8B-B14F-4D97-AF65-F5344CB8AC3E}">
        <p14:creationId xmlns:p14="http://schemas.microsoft.com/office/powerpoint/2010/main" val="3269600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前馈网络</a:t>
            </a:r>
            <a:endParaRPr lang="en-US" altLang="zh-CN" dirty="0"/>
          </a:p>
        </p:txBody>
      </p:sp>
      <p:sp>
        <p:nvSpPr>
          <p:cNvPr id="3" name="内容占位符 2"/>
          <p:cNvSpPr>
            <a:spLocks noGrp="1"/>
          </p:cNvSpPr>
          <p:nvPr>
            <p:ph idx="1"/>
          </p:nvPr>
        </p:nvSpPr>
        <p:spPr/>
        <p:txBody>
          <a:bodyPr/>
          <a:lstStyle/>
          <a:p>
            <a:r>
              <a:rPr lang="zh-CN" altLang="en-US"/>
              <a:t>连接存在层与层之间，每层的节点之间是无连接的。（无循环）</a:t>
            </a:r>
            <a:endParaRPr lang="en-US" altLang="zh-CN"/>
          </a:p>
          <a:p>
            <a:pPr lvl="1"/>
            <a:r>
              <a:rPr lang="zh-CN" altLang="en-US"/>
              <a:t>输入和输出的维数都是固定的，不能任意改变。无法处理变长的序列数据。</a:t>
            </a:r>
            <a:endParaRPr lang="en-US" altLang="zh-CN"/>
          </a:p>
          <a:p>
            <a:pPr lvl="1"/>
            <a:endParaRPr lang="en-US" altLang="zh-CN" dirty="0"/>
          </a:p>
        </p:txBody>
      </p:sp>
      <p:pic>
        <p:nvPicPr>
          <p:cNvPr id="4" name="图片 3" descr="屏幕剪辑">
            <a:extLst>
              <a:ext uri="{FF2B5EF4-FFF2-40B4-BE49-F238E27FC236}">
                <a16:creationId xmlns:a16="http://schemas.microsoft.com/office/drawing/2014/main" id="{056EFBD9-FB6F-4FA8-B921-EC23A6C28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590800"/>
            <a:ext cx="3581400" cy="3368222"/>
          </a:xfrm>
          <a:prstGeom prst="rect">
            <a:avLst/>
          </a:prstGeom>
        </p:spPr>
      </p:pic>
    </p:spTree>
    <p:extLst>
      <p:ext uri="{BB962C8B-B14F-4D97-AF65-F5344CB8AC3E}">
        <p14:creationId xmlns:p14="http://schemas.microsoft.com/office/powerpoint/2010/main" val="3406717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长程依赖问题</a:t>
            </a:r>
            <a:endParaRPr lang="zh-CN" altLang="en-US" dirty="0"/>
          </a:p>
        </p:txBody>
      </p:sp>
      <p:sp>
        <p:nvSpPr>
          <p:cNvPr id="4" name="内容占位符 3"/>
          <p:cNvSpPr>
            <a:spLocks noGrp="1"/>
          </p:cNvSpPr>
          <p:nvPr>
            <p:ph idx="1"/>
          </p:nvPr>
        </p:nvSpPr>
        <p:spPr/>
        <p:txBody>
          <a:bodyPr/>
          <a:lstStyle/>
          <a:p>
            <a:r>
              <a:rPr lang="zh-CN" altLang="en-US"/>
              <a:t>改进方法</a:t>
            </a:r>
            <a:endParaRPr lang="en-US" altLang="zh-CN"/>
          </a:p>
          <a:p>
            <a:pPr lvl="1"/>
            <a:r>
              <a:rPr lang="zh-CN" altLang="en-US"/>
              <a:t>循环边改为线性依赖关系</a:t>
            </a:r>
            <a:endParaRPr lang="en-US" altLang="zh-CN"/>
          </a:p>
          <a:p>
            <a:pPr lvl="1"/>
            <a:endParaRPr lang="en-US" altLang="zh-CN"/>
          </a:p>
          <a:p>
            <a:pPr lvl="1"/>
            <a:endParaRPr lang="en-US" altLang="zh-CN"/>
          </a:p>
          <a:p>
            <a:pPr lvl="1"/>
            <a:endParaRPr lang="en-US" altLang="zh-CN"/>
          </a:p>
          <a:p>
            <a:pPr lvl="1"/>
            <a:r>
              <a:rPr lang="zh-CN" altLang="en-US"/>
              <a:t>增加非线性</a:t>
            </a:r>
            <a:endParaRPr lang="en-US" altLang="zh-CN"/>
          </a:p>
          <a:p>
            <a:pPr lvl="1"/>
            <a:endParaRPr lang="zh-CN" altLang="en-US"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2323532"/>
            <a:ext cx="3639058" cy="74305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234" y="4102943"/>
            <a:ext cx="4715533" cy="838317"/>
          </a:xfrm>
          <a:prstGeom prst="rect">
            <a:avLst/>
          </a:prstGeom>
        </p:spPr>
      </p:pic>
      <p:sp>
        <p:nvSpPr>
          <p:cNvPr id="5" name="文本框 4"/>
          <p:cNvSpPr txBox="1"/>
          <p:nvPr/>
        </p:nvSpPr>
        <p:spPr>
          <a:xfrm>
            <a:off x="7315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custDataLst>
      <p:tags r:id="rId1"/>
    </p:custDataLst>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长短期记忆神经网络（</a:t>
            </a:r>
            <a:r>
              <a:rPr lang="en-US" altLang="zh-CN" dirty="0"/>
              <a:t>Long Short-Term Memory, LSTM </a:t>
            </a:r>
            <a:r>
              <a:rPr lang="zh-CN" altLang="en-US" dirty="0"/>
              <a:t>）</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800600"/>
            <a:ext cx="3323492" cy="13716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8786" y="5381516"/>
            <a:ext cx="2486372" cy="790685"/>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4795158"/>
            <a:ext cx="3105583" cy="381053"/>
          </a:xfrm>
          <a:prstGeom prst="rect">
            <a:avLst/>
          </a:prstGeom>
        </p:spPr>
      </p:pic>
      <p:pic>
        <p:nvPicPr>
          <p:cNvPr id="8" name="图片 7">
            <a:extLst>
              <a:ext uri="{FF2B5EF4-FFF2-40B4-BE49-F238E27FC236}">
                <a16:creationId xmlns:a16="http://schemas.microsoft.com/office/drawing/2014/main" id="{E315CC9B-9F00-4A89-B27D-C3D7A80515AC}"/>
              </a:ext>
            </a:extLst>
          </p:cNvPr>
          <p:cNvPicPr>
            <a:picLocks noChangeAspect="1"/>
          </p:cNvPicPr>
          <p:nvPr/>
        </p:nvPicPr>
        <p:blipFill>
          <a:blip r:embed="rId6"/>
          <a:stretch>
            <a:fillRect/>
          </a:stretch>
        </p:blipFill>
        <p:spPr>
          <a:xfrm>
            <a:off x="2895600" y="1621842"/>
            <a:ext cx="5334000" cy="2405768"/>
          </a:xfrm>
          <a:prstGeom prst="rect">
            <a:avLst/>
          </a:prstGeom>
        </p:spPr>
      </p:pic>
    </p:spTree>
    <p:custDataLst>
      <p:tags r:id="rId1"/>
    </p:custDataLst>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LSTM</a:t>
            </a:r>
            <a:r>
              <a:rPr lang="zh-CN" altLang="en-US"/>
              <a:t>的各种变体</a:t>
            </a:r>
            <a:endParaRPr lang="zh-CN" altLang="en-US" dirty="0"/>
          </a:p>
        </p:txBody>
      </p:sp>
      <p:sp>
        <p:nvSpPr>
          <p:cNvPr id="3" name="内容占位符 2"/>
          <p:cNvSpPr>
            <a:spLocks noGrp="1"/>
          </p:cNvSpPr>
          <p:nvPr>
            <p:ph idx="1"/>
          </p:nvPr>
        </p:nvSpPr>
        <p:spPr/>
        <p:txBody>
          <a:bodyPr/>
          <a:lstStyle/>
          <a:p>
            <a:r>
              <a:rPr lang="zh-CN" altLang="en-US" dirty="0"/>
              <a:t>没有遗忘门</a:t>
            </a:r>
            <a:endParaRPr lang="en-US" altLang="zh-CN" dirty="0"/>
          </a:p>
          <a:p>
            <a:endParaRPr lang="en-US" altLang="zh-CN" dirty="0"/>
          </a:p>
          <a:p>
            <a:endParaRPr lang="en-US" altLang="zh-CN" dirty="0"/>
          </a:p>
          <a:p>
            <a:endParaRPr lang="en-US" altLang="zh-CN" dirty="0"/>
          </a:p>
          <a:p>
            <a:r>
              <a:rPr lang="zh-CN" altLang="en-US" dirty="0"/>
              <a:t>耦合输入门和遗忘门</a:t>
            </a:r>
            <a:endParaRPr lang="en-US" altLang="zh-CN" dirty="0"/>
          </a:p>
          <a:p>
            <a:endParaRPr lang="en-US" altLang="zh-CN" dirty="0"/>
          </a:p>
          <a:p>
            <a:endParaRPr lang="en-US" altLang="zh-CN" dirty="0"/>
          </a:p>
          <a:p>
            <a:endParaRPr lang="en-US" altLang="zh-CN" dirty="0"/>
          </a:p>
          <a:p>
            <a:r>
              <a:rPr lang="en-US" altLang="zh-CN" dirty="0"/>
              <a:t>peephole</a:t>
            </a:r>
            <a:r>
              <a:rPr lang="zh-CN" altLang="en-US" dirty="0"/>
              <a:t>连接</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415" y="1769497"/>
            <a:ext cx="2776415" cy="52142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156" y="3048000"/>
            <a:ext cx="1999159" cy="61168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103" y="4677474"/>
            <a:ext cx="4624850" cy="1479486"/>
          </a:xfrm>
          <a:prstGeom prst="rect">
            <a:avLst/>
          </a:prstGeom>
        </p:spPr>
      </p:pic>
    </p:spTree>
    <p:extLst>
      <p:ext uri="{BB962C8B-B14F-4D97-AF65-F5344CB8AC3E}">
        <p14:creationId xmlns:p14="http://schemas.microsoft.com/office/powerpoint/2010/main" val="1405554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Gated Recurrent Unit, GRU</a:t>
            </a:r>
            <a:endParaRPr lang="zh-CN" altLang="en-US" dirty="0"/>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b="51025"/>
          <a:stretch/>
        </p:blipFill>
        <p:spPr>
          <a:xfrm>
            <a:off x="1752601" y="5053568"/>
            <a:ext cx="4419600" cy="951832"/>
          </a:xfrm>
          <a:prstGeom prst="rect">
            <a:avLst/>
          </a:prstGeom>
        </p:spPr>
      </p:pic>
      <p:pic>
        <p:nvPicPr>
          <p:cNvPr id="7" name="图片 6"/>
          <p:cNvPicPr>
            <a:picLocks noChangeAspect="1"/>
          </p:cNvPicPr>
          <p:nvPr/>
        </p:nvPicPr>
        <p:blipFill>
          <a:blip r:embed="rId4"/>
          <a:stretch>
            <a:fillRect/>
          </a:stretch>
        </p:blipFill>
        <p:spPr>
          <a:xfrm>
            <a:off x="6558787" y="5053568"/>
            <a:ext cx="3684671" cy="857250"/>
          </a:xfrm>
          <a:prstGeom prst="rect">
            <a:avLst/>
          </a:prstGeom>
        </p:spPr>
      </p:pic>
      <p:sp>
        <p:nvSpPr>
          <p:cNvPr id="8" name="矩形 7"/>
          <p:cNvSpPr/>
          <p:nvPr/>
        </p:nvSpPr>
        <p:spPr>
          <a:xfrm>
            <a:off x="1703092"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667451" y="4684236"/>
            <a:ext cx="877163" cy="369332"/>
          </a:xfrm>
          <a:prstGeom prst="rect">
            <a:avLst/>
          </a:prstGeom>
        </p:spPr>
        <p:txBody>
          <a:bodyPr wrap="none">
            <a:spAutoFit/>
          </a:bodyPr>
          <a:lstStyle/>
          <a:p>
            <a:r>
              <a:rPr lang="zh-CN" altLang="en-US" dirty="0">
                <a:solidFill>
                  <a:schemeClr val="accent2"/>
                </a:solidFill>
              </a:rPr>
              <a:t>重置门</a:t>
            </a:r>
          </a:p>
        </p:txBody>
      </p:sp>
      <p:pic>
        <p:nvPicPr>
          <p:cNvPr id="6" name="图片 5">
            <a:extLst>
              <a:ext uri="{FF2B5EF4-FFF2-40B4-BE49-F238E27FC236}">
                <a16:creationId xmlns:a16="http://schemas.microsoft.com/office/drawing/2014/main" id="{9632E2A0-9A76-4D30-92F0-CBF3DD76A5BA}"/>
              </a:ext>
            </a:extLst>
          </p:cNvPr>
          <p:cNvPicPr>
            <a:picLocks noChangeAspect="1"/>
          </p:cNvPicPr>
          <p:nvPr/>
        </p:nvPicPr>
        <p:blipFill>
          <a:blip r:embed="rId5"/>
          <a:stretch>
            <a:fillRect/>
          </a:stretch>
        </p:blipFill>
        <p:spPr>
          <a:xfrm>
            <a:off x="753291" y="1254795"/>
            <a:ext cx="5334000" cy="2633472"/>
          </a:xfrm>
          <a:prstGeom prst="rect">
            <a:avLst/>
          </a:prstGeom>
        </p:spPr>
      </p:pic>
    </p:spTree>
    <p:custDataLst>
      <p:tags r:id="rId1"/>
    </p:custDataLst>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C55CE-1CB8-4803-9833-3F584BDD37B6}"/>
              </a:ext>
            </a:extLst>
          </p:cNvPr>
          <p:cNvSpPr>
            <a:spLocks noGrp="1"/>
          </p:cNvSpPr>
          <p:nvPr>
            <p:ph type="ctrTitle"/>
          </p:nvPr>
        </p:nvSpPr>
        <p:spPr/>
        <p:txBody>
          <a:bodyPr/>
          <a:lstStyle/>
          <a:p>
            <a:r>
              <a:rPr lang="zh-CN" altLang="en-US" dirty="0"/>
              <a:t>深层模型</a:t>
            </a:r>
          </a:p>
        </p:txBody>
      </p:sp>
    </p:spTree>
    <p:extLst>
      <p:ext uri="{BB962C8B-B14F-4D97-AF65-F5344CB8AC3E}">
        <p14:creationId xmlns:p14="http://schemas.microsoft.com/office/powerpoint/2010/main" val="2303528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堆叠循环神经网络</a:t>
            </a:r>
            <a:endParaRPr lang="zh-CN" altLang="en-US" dirty="0"/>
          </a:p>
        </p:txBody>
      </p:sp>
      <p:pic>
        <p:nvPicPr>
          <p:cNvPr id="5" name="图片 4">
            <a:extLst>
              <a:ext uri="{FF2B5EF4-FFF2-40B4-BE49-F238E27FC236}">
                <a16:creationId xmlns:a16="http://schemas.microsoft.com/office/drawing/2014/main" id="{C9899005-4ABE-4F41-BECF-113F7BE93621}"/>
              </a:ext>
            </a:extLst>
          </p:cNvPr>
          <p:cNvPicPr>
            <a:picLocks noChangeAspect="1"/>
          </p:cNvPicPr>
          <p:nvPr/>
        </p:nvPicPr>
        <p:blipFill>
          <a:blip r:embed="rId3"/>
          <a:stretch>
            <a:fillRect/>
          </a:stretch>
        </p:blipFill>
        <p:spPr>
          <a:xfrm>
            <a:off x="2971800" y="2192553"/>
            <a:ext cx="5815754" cy="2472894"/>
          </a:xfrm>
          <a:prstGeom prst="rect">
            <a:avLst/>
          </a:prstGeom>
        </p:spPr>
      </p:pic>
    </p:spTree>
    <p:extLst>
      <p:ext uri="{BB962C8B-B14F-4D97-AF65-F5344CB8AC3E}">
        <p14:creationId xmlns:p14="http://schemas.microsoft.com/office/powerpoint/2010/main" val="1632808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双向循环神经网络</a:t>
            </a:r>
            <a:endParaRPr lang="zh-CN" altLang="en-US" dirty="0"/>
          </a:p>
        </p:txBody>
      </p:sp>
      <p:pic>
        <p:nvPicPr>
          <p:cNvPr id="7" name="图片 6">
            <a:extLst>
              <a:ext uri="{FF2B5EF4-FFF2-40B4-BE49-F238E27FC236}">
                <a16:creationId xmlns:a16="http://schemas.microsoft.com/office/drawing/2014/main" id="{5CDE3618-E09F-4416-9130-5EEC9EAE29FD}"/>
              </a:ext>
            </a:extLst>
          </p:cNvPr>
          <p:cNvPicPr>
            <a:picLocks noChangeAspect="1"/>
          </p:cNvPicPr>
          <p:nvPr/>
        </p:nvPicPr>
        <p:blipFill>
          <a:blip r:embed="rId2"/>
          <a:stretch>
            <a:fillRect/>
          </a:stretch>
        </p:blipFill>
        <p:spPr>
          <a:xfrm>
            <a:off x="2590800" y="2209800"/>
            <a:ext cx="6021356" cy="2560890"/>
          </a:xfrm>
          <a:prstGeom prst="rect">
            <a:avLst/>
          </a:prstGeom>
        </p:spPr>
      </p:pic>
    </p:spTree>
    <p:extLst>
      <p:ext uri="{BB962C8B-B14F-4D97-AF65-F5344CB8AC3E}">
        <p14:creationId xmlns:p14="http://schemas.microsoft.com/office/powerpoint/2010/main" val="3119641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DA1A076-A34F-415A-B38F-B18D19346C92}"/>
              </a:ext>
            </a:extLst>
          </p:cNvPr>
          <p:cNvSpPr>
            <a:spLocks noGrp="1"/>
          </p:cNvSpPr>
          <p:nvPr>
            <p:ph type="ctrTitle"/>
          </p:nvPr>
        </p:nvSpPr>
        <p:spPr/>
        <p:txBody>
          <a:bodyPr/>
          <a:lstStyle/>
          <a:p>
            <a:r>
              <a:rPr lang="zh-CN" altLang="zh-CN" dirty="0"/>
              <a:t>扩展到图结构</a:t>
            </a:r>
            <a:endParaRPr lang="zh-CN" altLang="en-US" dirty="0"/>
          </a:p>
        </p:txBody>
      </p:sp>
    </p:spTree>
    <p:extLst>
      <p:ext uri="{BB962C8B-B14F-4D97-AF65-F5344CB8AC3E}">
        <p14:creationId xmlns:p14="http://schemas.microsoft.com/office/powerpoint/2010/main" val="22091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扩展到图结构</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204423813"/>
              </p:ext>
            </p:extLst>
          </p:nvPr>
        </p:nvGraphicFramePr>
        <p:xfrm>
          <a:off x="609600" y="990600"/>
          <a:ext cx="109728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880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a:t>树结构</a:t>
            </a:r>
            <a:endParaRPr lang="zh-CN" altLang="en-US" dirty="0"/>
          </a:p>
        </p:txBody>
      </p:sp>
      <p:sp>
        <p:nvSpPr>
          <p:cNvPr id="3" name="内容占位符 2">
            <a:extLst>
              <a:ext uri="{FF2B5EF4-FFF2-40B4-BE49-F238E27FC236}">
                <a16:creationId xmlns:a16="http://schemas.microsoft.com/office/drawing/2014/main" id="{3ED203B4-771B-4DCA-87A5-472E637C41B5}"/>
              </a:ext>
            </a:extLst>
          </p:cNvPr>
          <p:cNvSpPr>
            <a:spLocks noGrp="1"/>
          </p:cNvSpPr>
          <p:nvPr>
            <p:ph idx="1"/>
          </p:nvPr>
        </p:nvSpPr>
        <p:spPr/>
        <p:txBody>
          <a:bodyPr/>
          <a:lstStyle/>
          <a:p>
            <a:r>
              <a:rPr lang="zh-CN" altLang="en-US"/>
              <a:t>程序语言的句法结构</a:t>
            </a:r>
          </a:p>
          <a:p>
            <a:endParaRPr lang="zh-CN" altLang="en-US" dirty="0"/>
          </a:p>
        </p:txBody>
      </p:sp>
      <p:pic>
        <p:nvPicPr>
          <p:cNvPr id="2050" name="Picture 2" descr="grammar_graphic_representation.jpg">
            <a:extLst>
              <a:ext uri="{FF2B5EF4-FFF2-40B4-BE49-F238E27FC236}">
                <a16:creationId xmlns:a16="http://schemas.microsoft.com/office/drawing/2014/main" id="{A7E6DD32-B722-438F-B2DA-32164A6C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32660"/>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23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6B8E9-6EE8-4474-8DF0-D71EC81D077A}"/>
              </a:ext>
            </a:extLst>
          </p:cNvPr>
          <p:cNvSpPr>
            <a:spLocks noGrp="1"/>
          </p:cNvSpPr>
          <p:nvPr>
            <p:ph type="title"/>
          </p:nvPr>
        </p:nvSpPr>
        <p:spPr/>
        <p:txBody>
          <a:bodyPr/>
          <a:lstStyle/>
          <a:p>
            <a:r>
              <a:rPr lang="zh-CN" altLang="en-US"/>
              <a:t>前馈网络</a:t>
            </a:r>
            <a:endParaRPr lang="zh-CN" altLang="en-US" dirty="0"/>
          </a:p>
        </p:txBody>
      </p:sp>
      <p:sp>
        <p:nvSpPr>
          <p:cNvPr id="3" name="内容占位符 2">
            <a:extLst>
              <a:ext uri="{FF2B5EF4-FFF2-40B4-BE49-F238E27FC236}">
                <a16:creationId xmlns:a16="http://schemas.microsoft.com/office/drawing/2014/main" id="{809E7FCD-420B-4308-BA4C-7A0B23F841F5}"/>
              </a:ext>
            </a:extLst>
          </p:cNvPr>
          <p:cNvSpPr>
            <a:spLocks noGrp="1"/>
          </p:cNvSpPr>
          <p:nvPr>
            <p:ph idx="1"/>
          </p:nvPr>
        </p:nvSpPr>
        <p:spPr/>
        <p:txBody>
          <a:bodyPr/>
          <a:lstStyle/>
          <a:p>
            <a:r>
              <a:rPr lang="zh-CN" altLang="en-US"/>
              <a:t>假设每次输入都是独立的，也就是说每次网络的输出只依赖于当前的输入。</a:t>
            </a:r>
            <a:endParaRPr lang="en-US" altLang="zh-CN"/>
          </a:p>
          <a:p>
            <a:endParaRPr lang="zh-CN" altLang="en-US" dirty="0"/>
          </a:p>
        </p:txBody>
      </p:sp>
      <p:pic>
        <p:nvPicPr>
          <p:cNvPr id="1026" name="Picture 2" descr="https://cdn-images-1.medium.com/max/1000/1*QBnzO3f80JZrHPlSFdjwpg.png">
            <a:extLst>
              <a:ext uri="{FF2B5EF4-FFF2-40B4-BE49-F238E27FC236}">
                <a16:creationId xmlns:a16="http://schemas.microsoft.com/office/drawing/2014/main" id="{869CB651-5B15-45D4-9100-37310E076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362200"/>
            <a:ext cx="6705600" cy="309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536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a:t>树结构</a:t>
            </a:r>
            <a:endParaRPr lang="zh-CN" altLang="en-US" dirty="0"/>
          </a:p>
        </p:txBody>
      </p:sp>
      <p:sp>
        <p:nvSpPr>
          <p:cNvPr id="3" name="内容占位符 2">
            <a:extLst>
              <a:ext uri="{FF2B5EF4-FFF2-40B4-BE49-F238E27FC236}">
                <a16:creationId xmlns:a16="http://schemas.microsoft.com/office/drawing/2014/main" id="{3ED203B4-771B-4DCA-87A5-472E637C41B5}"/>
              </a:ext>
            </a:extLst>
          </p:cNvPr>
          <p:cNvSpPr>
            <a:spLocks noGrp="1"/>
          </p:cNvSpPr>
          <p:nvPr>
            <p:ph idx="1"/>
          </p:nvPr>
        </p:nvSpPr>
        <p:spPr/>
        <p:txBody>
          <a:bodyPr/>
          <a:lstStyle/>
          <a:p>
            <a:r>
              <a:rPr lang="zh-CN" altLang="en-US"/>
              <a:t>自然语言的句法结构</a:t>
            </a:r>
            <a:endParaRPr lang="zh-CN" altLang="en-US" dirty="0"/>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1"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br>
              <a:rPr lang="en-US" altLang="zh-CN"/>
            </a:br>
            <a:r>
              <a:rPr lang="en-US" altLang="zh-CN"/>
              <a:t>Recursive Neural Network</a:t>
            </a:r>
            <a:endParaRPr lang="zh-CN" altLang="en-US" dirty="0"/>
          </a:p>
        </p:txBody>
      </p:sp>
      <p:sp>
        <p:nvSpPr>
          <p:cNvPr id="8" name="内容占位符 7"/>
          <p:cNvSpPr>
            <a:spLocks noGrp="1"/>
          </p:cNvSpPr>
          <p:nvPr>
            <p:ph idx="1"/>
          </p:nvPr>
        </p:nvSpPr>
        <p:spPr/>
        <p:txBody>
          <a:bodyPr/>
          <a:lstStyle/>
          <a:p>
            <a:r>
              <a:rPr lang="zh-CN" altLang="en-US"/>
              <a:t>递归神经网络实在一个有向图无循环图上共享一个组合函数</a:t>
            </a:r>
            <a:endParaRPr lang="en-US" altLang="zh-CN" dirty="0"/>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1" y="2980984"/>
            <a:ext cx="4477375" cy="2019582"/>
          </a:xfrm>
          <a:prstGeom prst="rect">
            <a:avLst/>
          </a:prstGeom>
        </p:spPr>
      </p:pic>
      <p:pic>
        <p:nvPicPr>
          <p:cNvPr id="4" name="图片 3">
            <a:extLst>
              <a:ext uri="{FF2B5EF4-FFF2-40B4-BE49-F238E27FC236}">
                <a16:creationId xmlns:a16="http://schemas.microsoft.com/office/drawing/2014/main" id="{5DAE2963-7585-4260-A458-D3F00A1AC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1" y="5137354"/>
            <a:ext cx="2096181" cy="825524"/>
          </a:xfrm>
          <a:prstGeom prst="rect">
            <a:avLst/>
          </a:prstGeom>
        </p:spPr>
      </p:pic>
      <p:pic>
        <p:nvPicPr>
          <p:cNvPr id="11" name="图片 10" descr="屏幕剪辑">
            <a:extLst>
              <a:ext uri="{FF2B5EF4-FFF2-40B4-BE49-F238E27FC236}">
                <a16:creationId xmlns:a16="http://schemas.microsoft.com/office/drawing/2014/main" id="{3AA306D5-380E-4646-8D9E-273B9B01B1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0" y="3073184"/>
            <a:ext cx="2667000" cy="3066202"/>
          </a:xfrm>
          <a:prstGeom prst="rect">
            <a:avLst/>
          </a:prstGeom>
        </p:spPr>
      </p:pic>
    </p:spTree>
    <p:custDataLst>
      <p:tags r:id="rId1"/>
    </p:custDataLst>
    <p:extLst>
      <p:ext uri="{BB962C8B-B14F-4D97-AF65-F5344CB8AC3E}">
        <p14:creationId xmlns:p14="http://schemas.microsoft.com/office/powerpoint/2010/main" val="249361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endParaRPr lang="zh-CN" altLang="en-US" dirty="0"/>
          </a:p>
        </p:txBody>
      </p:sp>
      <p:sp>
        <p:nvSpPr>
          <p:cNvPr id="3" name="内容占位符 2"/>
          <p:cNvSpPr>
            <a:spLocks noGrp="1"/>
          </p:cNvSpPr>
          <p:nvPr>
            <p:ph idx="1"/>
          </p:nvPr>
        </p:nvSpPr>
        <p:spPr/>
        <p:txBody>
          <a:bodyPr/>
          <a:lstStyle/>
          <a:p>
            <a:r>
              <a:rPr lang="zh-CN" altLang="en-US"/>
              <a:t>退化为循环神经网络</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400" y="2514601"/>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1" y="3688080"/>
            <a:ext cx="2482983" cy="721106"/>
          </a:xfrm>
          <a:prstGeom prst="rect">
            <a:avLst/>
          </a:prstGeom>
        </p:spPr>
      </p:pic>
    </p:spTree>
    <p:extLst>
      <p:ext uri="{BB962C8B-B14F-4D97-AF65-F5344CB8AC3E}">
        <p14:creationId xmlns:p14="http://schemas.microsoft.com/office/powerpoint/2010/main" val="2254728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endParaRPr lang="zh-CN" altLang="en-US" dirty="0"/>
          </a:p>
        </p:txBody>
      </p:sp>
      <p:pic>
        <p:nvPicPr>
          <p:cNvPr id="4" name="图片 3"/>
          <p:cNvPicPr>
            <a:picLocks noChangeAspect="1"/>
          </p:cNvPicPr>
          <p:nvPr/>
        </p:nvPicPr>
        <p:blipFill>
          <a:blip r:embed="rId3"/>
          <a:stretch>
            <a:fillRect/>
          </a:stretch>
        </p:blipFill>
        <p:spPr>
          <a:xfrm>
            <a:off x="7467600" y="3048001"/>
            <a:ext cx="2743200" cy="1758745"/>
          </a:xfrm>
          <a:prstGeom prst="rect">
            <a:avLst/>
          </a:prstGeom>
        </p:spPr>
      </p:pic>
      <p:cxnSp>
        <p:nvCxnSpPr>
          <p:cNvPr id="6" name="直接连接符 5"/>
          <p:cNvCxnSpPr>
            <a:cxnSpLocks/>
          </p:cNvCxnSpPr>
          <p:nvPr/>
        </p:nvCxnSpPr>
        <p:spPr>
          <a:xfrm>
            <a:off x="7162800" y="1752601"/>
            <a:ext cx="0" cy="386104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913216" y="1676401"/>
            <a:ext cx="3057247" cy="1384995"/>
          </a:xfrm>
          <a:prstGeom prst="rect">
            <a:avLst/>
          </a:prstGeom>
        </p:spPr>
        <p:txBody>
          <a:bodyPr wrap="none">
            <a:spAutoFit/>
          </a:bodyPr>
          <a:lstStyle/>
          <a:p>
            <a:r>
              <a:rPr lang="zh-CN" altLang="en-US" sz="2800" dirty="0">
                <a:latin typeface="+mn-ea"/>
              </a:rPr>
              <a:t>给定一个语法树，</a:t>
            </a:r>
            <a:endParaRPr lang="en-US" altLang="zh-CN" sz="2800" dirty="0">
              <a:latin typeface="+mn-ea"/>
            </a:endParaRPr>
          </a:p>
          <a:p>
            <a:r>
              <a:rPr lang="en-US" altLang="zh-CN" sz="2800" dirty="0">
                <a:latin typeface="+mn-ea"/>
              </a:rPr>
              <a:t>p</a:t>
            </a:r>
            <a:r>
              <a:rPr lang="en-US" altLang="zh-CN" sz="2800" baseline="-25000" dirty="0">
                <a:latin typeface="+mn-ea"/>
              </a:rPr>
              <a:t>2</a:t>
            </a:r>
            <a:r>
              <a:rPr lang="en-US" altLang="zh-CN" sz="2800" dirty="0">
                <a:latin typeface="+mn-ea"/>
              </a:rPr>
              <a:t> </a:t>
            </a:r>
            <a:r>
              <a:rPr lang="zh-CN" altLang="en-US" sz="2800" dirty="0">
                <a:latin typeface="+mn-ea"/>
              </a:rPr>
              <a:t>→</a:t>
            </a:r>
            <a:r>
              <a:rPr lang="en-US" altLang="zh-CN" sz="2800" dirty="0">
                <a:latin typeface="+mn-ea"/>
              </a:rPr>
              <a:t> ap</a:t>
            </a:r>
            <a:r>
              <a:rPr lang="en-US" altLang="zh-CN" sz="2800" baseline="-25000" dirty="0">
                <a:latin typeface="+mn-ea"/>
              </a:rPr>
              <a:t>1</a:t>
            </a:r>
            <a:r>
              <a:rPr lang="en-US" altLang="zh-CN" sz="2800" dirty="0">
                <a:latin typeface="+mn-ea"/>
              </a:rPr>
              <a:t>,</a:t>
            </a:r>
          </a:p>
          <a:p>
            <a:r>
              <a:rPr lang="en-US" altLang="zh-CN" sz="2800" dirty="0">
                <a:latin typeface="+mn-ea"/>
              </a:rPr>
              <a:t>p</a:t>
            </a:r>
            <a:r>
              <a:rPr lang="en-US" altLang="zh-CN" sz="2800" baseline="-25000" dirty="0">
                <a:latin typeface="+mn-ea"/>
              </a:rPr>
              <a:t>1</a:t>
            </a:r>
            <a:r>
              <a:rPr lang="en-US" altLang="zh-CN" sz="2800" dirty="0">
                <a:latin typeface="+mn-ea"/>
              </a:rPr>
              <a:t> </a:t>
            </a:r>
            <a:r>
              <a:rPr lang="zh-CN" altLang="en-US" sz="2800" dirty="0">
                <a:latin typeface="+mn-ea"/>
              </a:rPr>
              <a:t>→ </a:t>
            </a:r>
            <a:r>
              <a:rPr lang="en-US" altLang="zh-CN" sz="2800" dirty="0" err="1">
                <a:latin typeface="+mn-ea"/>
              </a:rPr>
              <a:t>bc</a:t>
            </a:r>
            <a:r>
              <a:rPr lang="en-US" altLang="zh-CN" sz="2800" dirty="0">
                <a:latin typeface="+mn-ea"/>
              </a:rPr>
              <a:t>.</a:t>
            </a:r>
            <a:endParaRPr lang="zh-CN" altLang="en-US" sz="2800" dirty="0">
              <a:latin typeface="+mn-ea"/>
            </a:endParaRPr>
          </a:p>
        </p:txBody>
      </p:sp>
      <p:pic>
        <p:nvPicPr>
          <p:cNvPr id="9" name="图片 8"/>
          <p:cNvPicPr>
            <a:picLocks noChangeAspect="1"/>
          </p:cNvPicPr>
          <p:nvPr/>
        </p:nvPicPr>
        <p:blipFill>
          <a:blip r:embed="rId4"/>
          <a:stretch>
            <a:fillRect/>
          </a:stretch>
        </p:blipFill>
        <p:spPr>
          <a:xfrm>
            <a:off x="1981201" y="3438877"/>
            <a:ext cx="4557429" cy="2174773"/>
          </a:xfrm>
          <a:prstGeom prst="rect">
            <a:avLst/>
          </a:prstGeom>
        </p:spPr>
      </p:pic>
    </p:spTree>
    <p:custDataLst>
      <p:tags r:id="rId1"/>
    </p:custDataLst>
    <p:extLst>
      <p:ext uri="{BB962C8B-B14F-4D97-AF65-F5344CB8AC3E}">
        <p14:creationId xmlns:p14="http://schemas.microsoft.com/office/powerpoint/2010/main" val="40460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197EED-3B6D-4525-BA53-E7E86C3BF909}"/>
              </a:ext>
            </a:extLst>
          </p:cNvPr>
          <p:cNvSpPr>
            <a:spLocks noGrp="1"/>
          </p:cNvSpPr>
          <p:nvPr>
            <p:ph type="title"/>
          </p:nvPr>
        </p:nvSpPr>
        <p:spPr/>
        <p:txBody>
          <a:bodyPr/>
          <a:lstStyle/>
          <a:p>
            <a:r>
              <a:rPr lang="zh-CN" altLang="en-US"/>
              <a:t>图网络</a:t>
            </a:r>
            <a:endParaRPr lang="zh-CN" altLang="en-US" dirty="0"/>
          </a:p>
        </p:txBody>
      </p:sp>
      <p:sp>
        <p:nvSpPr>
          <p:cNvPr id="4" name="内容占位符 3">
            <a:extLst>
              <a:ext uri="{FF2B5EF4-FFF2-40B4-BE49-F238E27FC236}">
                <a16:creationId xmlns:a16="http://schemas.microsoft.com/office/drawing/2014/main" id="{8B655F8D-5BF8-4AE7-8E79-9B550770D834}"/>
              </a:ext>
            </a:extLst>
          </p:cNvPr>
          <p:cNvSpPr>
            <a:spLocks noGrp="1"/>
          </p:cNvSpPr>
          <p:nvPr>
            <p:ph idx="1"/>
          </p:nvPr>
        </p:nvSpPr>
        <p:spPr/>
        <p:txBody>
          <a:bodyPr/>
          <a:lstStyle/>
          <a:p>
            <a:r>
              <a:rPr lang="zh-CN" altLang="en-US"/>
              <a:t>在实际应用中，很多数据是图结构的，比如知识图谱、社交网络、分子网络等。而前馈网络和循环网络很难处理图结构的数据。</a:t>
            </a:r>
            <a:endParaRPr lang="en-US" altLang="zh-CN"/>
          </a:p>
          <a:p>
            <a:endParaRPr lang="zh-CN" altLang="en-US" dirty="0"/>
          </a:p>
        </p:txBody>
      </p:sp>
    </p:spTree>
    <p:extLst>
      <p:ext uri="{BB962C8B-B14F-4D97-AF65-F5344CB8AC3E}">
        <p14:creationId xmlns:p14="http://schemas.microsoft.com/office/powerpoint/2010/main" val="1431749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5352-3E7B-4583-9482-31FCF6CA2515}"/>
              </a:ext>
            </a:extLst>
          </p:cNvPr>
          <p:cNvSpPr>
            <a:spLocks noGrp="1"/>
          </p:cNvSpPr>
          <p:nvPr>
            <p:ph type="title"/>
          </p:nvPr>
        </p:nvSpPr>
        <p:spPr/>
        <p:txBody>
          <a:bodyPr/>
          <a:lstStyle/>
          <a:p>
            <a:r>
              <a:rPr lang="zh-CN" altLang="en-US"/>
              <a:t>图数据</a:t>
            </a:r>
            <a:endParaRPr lang="zh-CN" altLang="en-US" dirty="0"/>
          </a:p>
        </p:txBody>
      </p:sp>
      <p:pic>
        <p:nvPicPr>
          <p:cNvPr id="3" name="图片 2">
            <a:extLst>
              <a:ext uri="{FF2B5EF4-FFF2-40B4-BE49-F238E27FC236}">
                <a16:creationId xmlns:a16="http://schemas.microsoft.com/office/drawing/2014/main" id="{22104EB2-7D8C-45DD-A76C-E6C245891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1" y="1371601"/>
            <a:ext cx="6922223" cy="4835861"/>
          </a:xfrm>
          <a:prstGeom prst="rect">
            <a:avLst/>
          </a:prstGeom>
        </p:spPr>
      </p:pic>
      <p:sp>
        <p:nvSpPr>
          <p:cNvPr id="4" name="矩形 3">
            <a:extLst>
              <a:ext uri="{FF2B5EF4-FFF2-40B4-BE49-F238E27FC236}">
                <a16:creationId xmlns:a16="http://schemas.microsoft.com/office/drawing/2014/main" id="{0E13A5B0-B78C-4D13-92A5-3F906D7E016F}"/>
              </a:ext>
            </a:extLst>
          </p:cNvPr>
          <p:cNvSpPr/>
          <p:nvPr/>
        </p:nvSpPr>
        <p:spPr>
          <a:xfrm>
            <a:off x="6629400" y="750422"/>
            <a:ext cx="2984600" cy="307777"/>
          </a:xfrm>
          <a:prstGeom prst="rect">
            <a:avLst/>
          </a:prstGeom>
        </p:spPr>
        <p:txBody>
          <a:bodyPr wrap="none">
            <a:spAutoFit/>
          </a:bodyPr>
          <a:lstStyle/>
          <a:p>
            <a:r>
              <a:rPr lang="en-US" altLang="zh-CN" sz="1400" dirty="0">
                <a:hlinkClick r:id="rId4"/>
              </a:rPr>
              <a:t>https://arxiv.org/pdf/1806.01261.pdf</a:t>
            </a:r>
            <a:endParaRPr lang="zh-CN" altLang="en-US" sz="1400" dirty="0"/>
          </a:p>
        </p:txBody>
      </p:sp>
    </p:spTree>
    <p:extLst>
      <p:ext uri="{BB962C8B-B14F-4D97-AF65-F5344CB8AC3E}">
        <p14:creationId xmlns:p14="http://schemas.microsoft.com/office/powerpoint/2010/main" val="4281133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a:t>图网络</a:t>
            </a:r>
            <a:endParaRPr lang="zh-CN" altLang="en-US" dirty="0"/>
          </a:p>
        </p:txBody>
      </p:sp>
      <p:pic>
        <p:nvPicPr>
          <p:cNvPr id="4" name="图片 3">
            <a:extLst>
              <a:ext uri="{FF2B5EF4-FFF2-40B4-BE49-F238E27FC236}">
                <a16:creationId xmlns:a16="http://schemas.microsoft.com/office/drawing/2014/main" id="{537982CF-8CFB-4CD3-A96C-B298FD23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241" y="2514601"/>
            <a:ext cx="8050196" cy="2433021"/>
          </a:xfrm>
          <a:prstGeom prst="rect">
            <a:avLst/>
          </a:prstGeom>
        </p:spPr>
      </p:pic>
      <p:sp>
        <p:nvSpPr>
          <p:cNvPr id="5" name="矩形 4">
            <a:extLst>
              <a:ext uri="{FF2B5EF4-FFF2-40B4-BE49-F238E27FC236}">
                <a16:creationId xmlns:a16="http://schemas.microsoft.com/office/drawing/2014/main" id="{145B3AF7-2F18-4DEE-810D-2C41F33CF016}"/>
              </a:ext>
            </a:extLst>
          </p:cNvPr>
          <p:cNvSpPr/>
          <p:nvPr/>
        </p:nvSpPr>
        <p:spPr>
          <a:xfrm>
            <a:off x="6629400" y="750422"/>
            <a:ext cx="2984600" cy="307777"/>
          </a:xfrm>
          <a:prstGeom prst="rect">
            <a:avLst/>
          </a:prstGeom>
        </p:spPr>
        <p:txBody>
          <a:bodyPr wrap="none">
            <a:spAutoFit/>
          </a:bodyPr>
          <a:lstStyle/>
          <a:p>
            <a:r>
              <a:rPr lang="en-US" altLang="zh-CN" sz="1400" dirty="0">
                <a:hlinkClick r:id="rId3"/>
              </a:rPr>
              <a:t>https://arxiv.org/pdf/1806.01261.pdf</a:t>
            </a:r>
            <a:endParaRPr lang="zh-CN" altLang="en-US" sz="1400" dirty="0"/>
          </a:p>
        </p:txBody>
      </p:sp>
    </p:spTree>
    <p:extLst>
      <p:ext uri="{BB962C8B-B14F-4D97-AF65-F5344CB8AC3E}">
        <p14:creationId xmlns:p14="http://schemas.microsoft.com/office/powerpoint/2010/main" val="3899266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a:t>图网络</a:t>
            </a:r>
            <a:endParaRPr lang="zh-CN" altLang="en-US" dirty="0"/>
          </a:p>
        </p:txBody>
      </p:sp>
      <p:sp>
        <p:nvSpPr>
          <p:cNvPr id="5" name="矩形 4">
            <a:extLst>
              <a:ext uri="{FF2B5EF4-FFF2-40B4-BE49-F238E27FC236}">
                <a16:creationId xmlns:a16="http://schemas.microsoft.com/office/drawing/2014/main" id="{145B3AF7-2F18-4DEE-810D-2C41F33CF016}"/>
              </a:ext>
            </a:extLst>
          </p:cNvPr>
          <p:cNvSpPr/>
          <p:nvPr/>
        </p:nvSpPr>
        <p:spPr>
          <a:xfrm>
            <a:off x="6629400" y="750422"/>
            <a:ext cx="2984600" cy="307777"/>
          </a:xfrm>
          <a:prstGeom prst="rect">
            <a:avLst/>
          </a:prstGeom>
        </p:spPr>
        <p:txBody>
          <a:bodyPr wrap="none">
            <a:spAutoFit/>
          </a:bodyPr>
          <a:lstStyle/>
          <a:p>
            <a:r>
              <a:rPr lang="en-US" altLang="zh-CN" sz="1400" dirty="0">
                <a:hlinkClick r:id="rId2"/>
              </a:rPr>
              <a:t>https://arxiv.org/pdf/1806.01261.pdf</a:t>
            </a:r>
            <a:endParaRPr lang="zh-CN" altLang="en-US" sz="1400" dirty="0"/>
          </a:p>
        </p:txBody>
      </p:sp>
      <p:pic>
        <p:nvPicPr>
          <p:cNvPr id="6" name="图片 5">
            <a:extLst>
              <a:ext uri="{FF2B5EF4-FFF2-40B4-BE49-F238E27FC236}">
                <a16:creationId xmlns:a16="http://schemas.microsoft.com/office/drawing/2014/main" id="{4299616A-0187-4DAC-815D-31E2974C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667001"/>
            <a:ext cx="9144000" cy="2245989"/>
          </a:xfrm>
          <a:prstGeom prst="rect">
            <a:avLst/>
          </a:prstGeom>
        </p:spPr>
      </p:pic>
    </p:spTree>
    <p:extLst>
      <p:ext uri="{BB962C8B-B14F-4D97-AF65-F5344CB8AC3E}">
        <p14:creationId xmlns:p14="http://schemas.microsoft.com/office/powerpoint/2010/main" val="1306726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图网络</a:t>
            </a:r>
            <a:endParaRPr lang="zh-CN" altLang="en-US" dirty="0"/>
          </a:p>
        </p:txBody>
      </p:sp>
      <p:sp>
        <p:nvSpPr>
          <p:cNvPr id="3" name="内容占位符 2"/>
          <p:cNvSpPr>
            <a:spLocks noGrp="1"/>
          </p:cNvSpPr>
          <p:nvPr>
            <p:ph idx="1"/>
          </p:nvPr>
        </p:nvSpPr>
        <p:spPr/>
        <p:txBody>
          <a:bodyPr/>
          <a:lstStyle/>
          <a:p>
            <a:r>
              <a:rPr lang="zh-CN" altLang="en-US"/>
              <a:t>对于一个任意的图结构</a:t>
            </a:r>
            <a:r>
              <a:rPr lang="en-US" altLang="zh-CN"/>
              <a:t>G(V,E)</a:t>
            </a:r>
          </a:p>
          <a:p>
            <a:pPr lvl="1"/>
            <a:r>
              <a:rPr lang="zh-CN" altLang="en-US"/>
              <a:t>更新函数</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a:t>读出函数</a:t>
            </a:r>
            <a:endParaRPr lang="en-US" altLang="zh-CN"/>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981200"/>
            <a:ext cx="3772859" cy="78377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399" y="2841171"/>
            <a:ext cx="2383718" cy="59392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1" y="4953000"/>
            <a:ext cx="2289227" cy="640080"/>
          </a:xfrm>
          <a:prstGeom prst="rect">
            <a:avLst/>
          </a:prstGeom>
        </p:spPr>
      </p:pic>
    </p:spTree>
    <p:extLst>
      <p:ext uri="{BB962C8B-B14F-4D97-AF65-F5344CB8AC3E}">
        <p14:creationId xmlns:p14="http://schemas.microsoft.com/office/powerpoint/2010/main" val="1863939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循环网络应用</a:t>
            </a:r>
            <a:endParaRPr lang="zh-CN" altLang="en-US" dirty="0"/>
          </a:p>
        </p:txBody>
      </p:sp>
    </p:spTree>
    <p:extLst>
      <p:ext uri="{BB962C8B-B14F-4D97-AF65-F5344CB8AC3E}">
        <p14:creationId xmlns:p14="http://schemas.microsoft.com/office/powerpoint/2010/main" val="2094947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A4554-8E83-486A-A102-60ABAE72BCD9}"/>
              </a:ext>
            </a:extLst>
          </p:cNvPr>
          <p:cNvSpPr>
            <a:spLocks noGrp="1"/>
          </p:cNvSpPr>
          <p:nvPr>
            <p:ph type="title"/>
          </p:nvPr>
        </p:nvSpPr>
        <p:spPr/>
        <p:txBody>
          <a:bodyPr/>
          <a:lstStyle/>
          <a:p>
            <a:r>
              <a:rPr lang="zh-CN" altLang="en-US"/>
              <a:t>有限状态自动机（</a:t>
            </a:r>
            <a:r>
              <a:rPr lang="en-US" altLang="zh-CN"/>
              <a:t>Finite Automata</a:t>
            </a:r>
            <a:r>
              <a:rPr lang="zh-CN" altLang="en-US"/>
              <a:t>）</a:t>
            </a:r>
            <a:endParaRPr lang="zh-CN" altLang="en-US" dirty="0"/>
          </a:p>
        </p:txBody>
      </p:sp>
      <p:pic>
        <p:nvPicPr>
          <p:cNvPr id="1026" name="Picture 2" descr="Image result for finite automata">
            <a:extLst>
              <a:ext uri="{FF2B5EF4-FFF2-40B4-BE49-F238E27FC236}">
                <a16:creationId xmlns:a16="http://schemas.microsoft.com/office/drawing/2014/main" id="{B8847091-138D-425A-9E3F-84781F9FB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302" y="1657350"/>
            <a:ext cx="698739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E9D773-C208-407C-81D5-4CE434F31A85}"/>
              </a:ext>
            </a:extLst>
          </p:cNvPr>
          <p:cNvSpPr/>
          <p:nvPr/>
        </p:nvSpPr>
        <p:spPr>
          <a:xfrm>
            <a:off x="3919763" y="5414945"/>
            <a:ext cx="4352474" cy="369332"/>
          </a:xfrm>
          <a:prstGeom prst="rect">
            <a:avLst/>
          </a:prstGeom>
        </p:spPr>
        <p:txBody>
          <a:bodyPr wrap="none">
            <a:spAutoFit/>
          </a:bodyPr>
          <a:lstStyle/>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501498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语言模型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自然语言理解 → 一个句子的可能性</a:t>
                </a:r>
                <a:r>
                  <a:rPr lang="en-US" altLang="zh-CN" dirty="0"/>
                  <a:t>/</a:t>
                </a:r>
                <a:r>
                  <a:rPr lang="zh-CN" altLang="en-US" dirty="0"/>
                  <a:t>合理性</a:t>
                </a:r>
                <a:endParaRPr lang="en-US" altLang="zh-CN" dirty="0"/>
              </a:p>
              <a:p>
                <a:pPr lvl="1"/>
                <a:r>
                  <a:rPr lang="zh-CN" altLang="en-US" dirty="0"/>
                  <a:t>！在报那猫告做只</a:t>
                </a:r>
                <a:endParaRPr lang="en-US" altLang="zh-CN" dirty="0"/>
              </a:p>
              <a:p>
                <a:pPr lvl="1"/>
                <a:r>
                  <a:rPr lang="zh-CN" altLang="en-US" dirty="0"/>
                  <a:t>那只猫在作报告！</a:t>
                </a:r>
                <a:endParaRPr lang="en-US" altLang="zh-CN" dirty="0"/>
              </a:p>
              <a:p>
                <a:pPr lvl="1"/>
                <a:r>
                  <a:rPr lang="zh-CN" altLang="en-US" dirty="0"/>
                  <a:t>那个人在作报告！</a:t>
                </a:r>
                <a:endParaRPr lang="en-US" altLang="zh-CN" dirty="0"/>
              </a:p>
              <a:p>
                <a:pPr lvl="1"/>
                <a:endParaRPr lang="en-US" altLang="zh-CN" dirty="0"/>
              </a:p>
              <a:p>
                <a:pPr lvl="1"/>
                <a:endParaRPr lang="en-US" altLang="zh-CN" dirty="0"/>
              </a:p>
              <a:p>
                <a:r>
                  <a:rPr lang="zh-CN" altLang="en-US" dirty="0"/>
                  <a:t>一切都是概率</a:t>
                </a:r>
                <a:r>
                  <a:rPr lang="en-US" altLang="zh-CN" dirty="0"/>
                  <a:t>!</a:t>
                </a:r>
              </a:p>
              <a:p>
                <a:pPr lvl="1"/>
                <a14:m>
                  <m:oMath xmlns:m="http://schemas.openxmlformats.org/officeDocument/2006/math">
                    <m:r>
                      <a:rPr lang="en-US" altLang="zh-CN" smtClean="0">
                        <a:latin typeface="Cambria Math" panose="02040503050406030204" pitchFamily="18" charset="0"/>
                      </a:rPr>
                      <m:t>𝑃</m:t>
                    </m:r>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a:rPr lang="en-US" altLang="zh-CN" smtClean="0">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a:rPr lang="en-US" altLang="zh-CN" smtClean="0">
                            <a:latin typeface="Cambria Math" panose="02040503050406030204" pitchFamily="18" charset="0"/>
                          </a:rPr>
                          <m:t>2</m:t>
                        </m:r>
                      </m:sub>
                    </m:sSub>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m:rPr>
                            <m:sty m:val="p"/>
                          </m:rPr>
                          <a:rPr lang="en-US" altLang="zh-CN" i="1">
                            <a:latin typeface="Cambria Math" panose="02040503050406030204" pitchFamily="18" charset="0"/>
                          </a:rPr>
                          <m:t>T</m:t>
                        </m:r>
                      </m:sub>
                    </m:sSub>
                    <m:r>
                      <a:rPr lang="en-US" altLang="zh-CN" smtClean="0">
                        <a:latin typeface="Cambria Math" panose="02040503050406030204" pitchFamily="18" charset="0"/>
                      </a:rPr>
                      <m:t>)</m:t>
                    </m:r>
                  </m:oMath>
                </a14:m>
                <a:endParaRPr lang="en-US" altLang="zh-CN" dirty="0"/>
              </a:p>
              <a:p>
                <a:pPr lvl="1"/>
                <a14:m>
                  <m:oMath xmlns:m="http://schemas.openxmlformats.org/officeDocument/2006/math">
                    <m:r>
                      <a:rPr lang="en-US" altLang="zh-CN" smtClean="0">
                        <a:latin typeface="Cambria Math" panose="02040503050406030204" pitchFamily="18" charset="0"/>
                      </a:rPr>
                      <m:t>=</m:t>
                    </m:r>
                    <m:nary>
                      <m:naryPr>
                        <m:chr m:val="∏"/>
                        <m:supHide m:val="on"/>
                        <m:ctrlPr>
                          <a:rPr lang="en-US" altLang="zh-CN" i="1" smtClean="0">
                            <a:latin typeface="Cambria Math" panose="02040503050406030204" pitchFamily="18" charset="0"/>
                          </a:rPr>
                        </m:ctrlPr>
                      </m:naryPr>
                      <m:sub>
                        <m:r>
                          <a:rPr lang="en-US" altLang="zh-CN" smtClean="0">
                            <a:latin typeface="Cambria Math" panose="02040503050406030204" pitchFamily="18" charset="0"/>
                          </a:rPr>
                          <m:t>𝑖</m:t>
                        </m:r>
                      </m:sub>
                      <m:sup/>
                      <m:e>
                        <m:r>
                          <a:rPr lang="en-US" altLang="zh-CN">
                            <a:latin typeface="Cambria Math" panose="02040503050406030204" pitchFamily="18" charset="0"/>
                          </a:rPr>
                          <m:t>𝑃</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14:m>
                  <m:oMath xmlns:m="http://schemas.openxmlformats.org/officeDocument/2006/math">
                    <m:r>
                      <a:rPr lang="en-US" altLang="zh-CN"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a:latin typeface="Cambria Math" panose="02040503050406030204" pitchFamily="18" charset="0"/>
                          </a:rPr>
                          <m:t>𝑖</m:t>
                        </m:r>
                      </m:sub>
                      <m:sup/>
                      <m:e>
                        <m:r>
                          <a:rPr lang="en-US" altLang="zh-CN">
                            <a:latin typeface="Cambria Math" panose="02040503050406030204" pitchFamily="18" charset="0"/>
                          </a:rPr>
                          <m:t>𝑃</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smtClean="0">
                                <a:latin typeface="Cambria Math" panose="02040503050406030204" pitchFamily="18" charset="0"/>
                              </a:rPr>
                              <m:t>𝑖</m:t>
                            </m:r>
                            <m:r>
                              <a:rPr lang="en-US" altLang="zh-CN" smtClean="0">
                                <a:latin typeface="Cambria Math" panose="02040503050406030204" pitchFamily="18" charset="0"/>
                              </a:rPr>
                              <m:t>−</m:t>
                            </m:r>
                            <m:r>
                              <a:rPr lang="en-US" altLang="zh-CN" smtClean="0">
                                <a:latin typeface="Cambria Math" panose="02040503050406030204" pitchFamily="18" charset="0"/>
                              </a:rPr>
                              <m:t>𝑛</m:t>
                            </m:r>
                            <m:r>
                              <a:rPr lang="en-US" altLang="zh-CN" smtClean="0">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389" t="-1084"/>
                </a:stretch>
              </a:blipFill>
            </p:spPr>
            <p:txBody>
              <a:bodyPr/>
              <a:lstStyle/>
              <a:p>
                <a:r>
                  <a:rPr lang="zh-CN" altLang="en-US">
                    <a:noFill/>
                  </a:rPr>
                  <a:t> </a:t>
                </a:r>
              </a:p>
            </p:txBody>
          </p:sp>
        </mc:Fallback>
      </mc:AlternateContent>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06455" y="1491840"/>
            <a:ext cx="260759" cy="26075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04324" y="1843507"/>
            <a:ext cx="265021" cy="26502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699672" y="2252275"/>
            <a:ext cx="274320" cy="274320"/>
          </a:xfrm>
          <a:prstGeom prst="rect">
            <a:avLst/>
          </a:prstGeom>
        </p:spPr>
      </p:pic>
      <p:pic>
        <p:nvPicPr>
          <p:cNvPr id="10" name="Picture 9"/>
          <p:cNvPicPr>
            <a:picLocks noChangeAspect="1"/>
          </p:cNvPicPr>
          <p:nvPr/>
        </p:nvPicPr>
        <p:blipFill>
          <a:blip r:embed="rId9"/>
          <a:stretch>
            <a:fillRect/>
          </a:stretch>
        </p:blipFill>
        <p:spPr>
          <a:xfrm>
            <a:off x="7490935" y="1272571"/>
            <a:ext cx="2955172" cy="1959407"/>
          </a:xfrm>
          <a:prstGeom prst="rect">
            <a:avLst/>
          </a:prstGeom>
        </p:spPr>
      </p:pic>
      <p:sp>
        <p:nvSpPr>
          <p:cNvPr id="11" name="TextBox 10"/>
          <p:cNvSpPr txBox="1"/>
          <p:nvPr/>
        </p:nvSpPr>
        <p:spPr>
          <a:xfrm>
            <a:off x="6095521" y="5338163"/>
            <a:ext cx="1505540" cy="369332"/>
          </a:xfrm>
          <a:prstGeom prst="rect">
            <a:avLst/>
          </a:prstGeom>
          <a:noFill/>
        </p:spPr>
        <p:txBody>
          <a:bodyPr wrap="none" rtlCol="0">
            <a:spAutoFit/>
          </a:bodyPr>
          <a:lstStyle/>
          <a:p>
            <a:r>
              <a:rPr lang="en-US" altLang="zh-CN" dirty="0">
                <a:solidFill>
                  <a:srgbClr val="FF0000"/>
                </a:solidFill>
              </a:rPr>
              <a:t>N</a:t>
            </a:r>
            <a:r>
              <a:rPr lang="zh-CN" altLang="en-US" dirty="0">
                <a:solidFill>
                  <a:srgbClr val="FF0000"/>
                </a:solidFill>
              </a:rPr>
              <a:t>元语言模型</a:t>
            </a:r>
          </a:p>
        </p:txBody>
      </p:sp>
    </p:spTree>
    <p:custDataLst>
      <p:tags r:id="rId1"/>
    </p:custDataLst>
    <p:extLst>
      <p:ext uri="{BB962C8B-B14F-4D97-AF65-F5344CB8AC3E}">
        <p14:creationId xmlns:p14="http://schemas.microsoft.com/office/powerpoint/2010/main" val="33949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A8D4E-BA47-4220-B66A-C8CA396FA977}"/>
              </a:ext>
            </a:extLst>
          </p:cNvPr>
          <p:cNvSpPr>
            <a:spLocks noGrp="1"/>
          </p:cNvSpPr>
          <p:nvPr>
            <p:ph type="title"/>
          </p:nvPr>
        </p:nvSpPr>
        <p:spPr/>
        <p:txBody>
          <a:bodyPr/>
          <a:lstStyle/>
          <a:p>
            <a:r>
              <a:rPr lang="zh-CN" altLang="en-US"/>
              <a:t>语言模型</a:t>
            </a:r>
            <a:endParaRPr lang="zh-CN" altLang="en-US" dirty="0"/>
          </a:p>
        </p:txBody>
      </p:sp>
      <p:pic>
        <p:nvPicPr>
          <p:cNvPr id="1026" name="Picture 2" descr="Image result for rnn language model">
            <a:extLst>
              <a:ext uri="{FF2B5EF4-FFF2-40B4-BE49-F238E27FC236}">
                <a16:creationId xmlns:a16="http://schemas.microsoft.com/office/drawing/2014/main" id="{33024CCE-EB04-40AE-9B73-69AEEE553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1447801"/>
            <a:ext cx="6934200" cy="47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879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3016" y="990600"/>
            <a:ext cx="6385967" cy="5410200"/>
          </a:xfrm>
        </p:spPr>
      </p:pic>
    </p:spTree>
    <p:extLst>
      <p:ext uri="{BB962C8B-B14F-4D97-AF65-F5344CB8AC3E}">
        <p14:creationId xmlns:p14="http://schemas.microsoft.com/office/powerpoint/2010/main" val="2904223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作词机</a:t>
            </a:r>
            <a:endParaRPr lang="zh-CN" altLang="en-US" dirty="0"/>
          </a:p>
        </p:txBody>
      </p:sp>
      <p:sp>
        <p:nvSpPr>
          <p:cNvPr id="3" name="内容占位符 2"/>
          <p:cNvSpPr>
            <a:spLocks noGrp="1"/>
          </p:cNvSpPr>
          <p:nvPr>
            <p:ph idx="1"/>
          </p:nvPr>
        </p:nvSpPr>
        <p:spPr/>
        <p:txBody>
          <a:bodyPr/>
          <a:lstStyle/>
          <a:p>
            <a:r>
              <a:rPr lang="en-US" altLang="zh-CN" dirty="0"/>
              <a:t>RNN</a:t>
            </a:r>
            <a:r>
              <a:rPr lang="zh-CN" altLang="en-US" dirty="0"/>
              <a:t>在“学习”过汪峰全部作品后自动生成的歌词</a:t>
            </a:r>
            <a:endParaRPr lang="en-US" altLang="zh-CN" dirty="0"/>
          </a:p>
          <a:p>
            <a:pPr lvl="1"/>
            <a:r>
              <a:rPr lang="en-US" altLang="zh-CN" dirty="0"/>
              <a:t>https://github.com/phunterlau/wangfeng-rnn</a:t>
            </a:r>
            <a:endParaRPr lang="zh-CN" altLang="en-US" dirty="0"/>
          </a:p>
        </p:txBody>
      </p:sp>
      <p:sp>
        <p:nvSpPr>
          <p:cNvPr id="4" name="矩形 3">
            <a:extLst>
              <a:ext uri="{FF2B5EF4-FFF2-40B4-BE49-F238E27FC236}">
                <a16:creationId xmlns:a16="http://schemas.microsoft.com/office/drawing/2014/main" id="{3F0C480B-AE73-4923-A6E3-7462B7E25DA1}"/>
              </a:ext>
            </a:extLst>
          </p:cNvPr>
          <p:cNvSpPr/>
          <p:nvPr/>
        </p:nvSpPr>
        <p:spPr>
          <a:xfrm>
            <a:off x="3276600" y="3200400"/>
            <a:ext cx="5257800"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r>
              <a:rPr lang="zh-CN" altLang="en-US" sz="2400" dirty="0"/>
              <a:t>我在这里中的夜里</a:t>
            </a:r>
            <a:endParaRPr lang="en-US" altLang="zh-CN" sz="2400" dirty="0"/>
          </a:p>
          <a:p>
            <a:pPr lvl="1"/>
            <a:r>
              <a:rPr lang="zh-CN" altLang="en-US" sz="2400" dirty="0"/>
              <a:t>就像一场是一种生命的意旪</a:t>
            </a:r>
            <a:endParaRPr lang="en-US" altLang="zh-CN" sz="2400" dirty="0"/>
          </a:p>
          <a:p>
            <a:pPr lvl="1"/>
            <a:r>
              <a:rPr lang="zh-CN" altLang="en-US" sz="2400" dirty="0"/>
              <a:t>就像我的生活变得在我一样</a:t>
            </a:r>
            <a:endParaRPr lang="en-US" altLang="zh-CN" sz="2400" dirty="0"/>
          </a:p>
          <a:p>
            <a:pPr lvl="1"/>
            <a:r>
              <a:rPr lang="zh-CN" altLang="en-US" sz="2400" dirty="0"/>
              <a:t>可我们这是一个知道</a:t>
            </a:r>
          </a:p>
          <a:p>
            <a:pPr lvl="1"/>
            <a:r>
              <a:rPr lang="zh-CN" altLang="en-US" sz="2400" dirty="0"/>
              <a:t>我只是一天你会怎吗</a:t>
            </a:r>
          </a:p>
          <a:p>
            <a:pPr lvl="1"/>
            <a:r>
              <a:rPr lang="zh-CN" altLang="en-US" sz="2400" dirty="0"/>
              <a:t>可我们这是我们的是不要为你</a:t>
            </a:r>
          </a:p>
          <a:p>
            <a:pPr lvl="1"/>
            <a:r>
              <a:rPr lang="zh-CN" altLang="en-US" sz="2400" dirty="0"/>
              <a:t>我们想这有一种生活的时候</a:t>
            </a:r>
          </a:p>
        </p:txBody>
      </p:sp>
    </p:spTree>
    <p:extLst>
      <p:ext uri="{BB962C8B-B14F-4D97-AF65-F5344CB8AC3E}">
        <p14:creationId xmlns:p14="http://schemas.microsoft.com/office/powerpoint/2010/main" val="259019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作诗</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3915" y="2257224"/>
            <a:ext cx="8564170" cy="2876951"/>
          </a:xfrm>
        </p:spPr>
      </p:pic>
    </p:spTree>
    <p:extLst>
      <p:ext uri="{BB962C8B-B14F-4D97-AF65-F5344CB8AC3E}">
        <p14:creationId xmlns:p14="http://schemas.microsoft.com/office/powerpoint/2010/main" val="1834393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传统统计机器翻译</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源语言：</a:t>
                </a:r>
                <a:r>
                  <a:rPr lang="en-US" altLang="zh-CN" dirty="0"/>
                  <a:t>f</a:t>
                </a:r>
              </a:p>
              <a:p>
                <a:r>
                  <a:rPr lang="zh-CN" altLang="en-US" dirty="0"/>
                  <a:t>目标语言：</a:t>
                </a:r>
                <a:r>
                  <a:rPr lang="en-US" altLang="zh-CN" dirty="0"/>
                  <a:t>e</a:t>
                </a:r>
              </a:p>
              <a:p>
                <a:pPr lvl="1"/>
                <a:r>
                  <a:rPr lang="zh-CN" altLang="en-US" dirty="0"/>
                  <a:t>模型：</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dirty="0" smtClean="0">
                            <a:latin typeface="Cambria Math" panose="02040503050406030204" pitchFamily="18" charset="0"/>
                          </a:rPr>
                          <m:t>𝑒</m:t>
                        </m:r>
                      </m:e>
                    </m:acc>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dirty="0" smtClean="0">
                            <a:latin typeface="Cambria Math" panose="02040503050406030204" pitchFamily="18" charset="0"/>
                          </a:rPr>
                          <m:t>argmax</m:t>
                        </m:r>
                      </m:e>
                      <m:sub>
                        <m:r>
                          <a:rPr lang="en-US" altLang="zh-CN" dirty="0" smtClean="0">
                            <a:latin typeface="Cambria Math" panose="02040503050406030204" pitchFamily="18" charset="0"/>
                          </a:rPr>
                          <m:t>𝑒</m:t>
                        </m:r>
                      </m:sub>
                    </m:sSub>
                    <m:r>
                      <a:rPr lang="en-US" altLang="zh-CN" dirty="0" smtClean="0">
                        <a:latin typeface="Cambria Math" panose="02040503050406030204" pitchFamily="18" charset="0"/>
                      </a:rPr>
                      <m:t> </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r>
                      <a:rPr lang="en-US" altLang="zh-CN" dirty="0" smtClean="0">
                        <a:latin typeface="Cambria Math" panose="02040503050406030204" pitchFamily="18" charset="0"/>
                      </a:rPr>
                      <m:t>𝑓</m:t>
                    </m:r>
                    <m:r>
                      <a:rPr lang="en-US" altLang="zh-CN"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m:rPr>
                            <m:sty m:val="p"/>
                          </m:rPr>
                          <a:rPr lang="en-US" altLang="zh-CN" dirty="0" smtClean="0">
                            <a:latin typeface="Cambria Math" panose="02040503050406030204" pitchFamily="18" charset="0"/>
                          </a:rPr>
                          <m:t>argmax</m:t>
                        </m:r>
                      </m:e>
                      <m:sub>
                        <m:r>
                          <a:rPr lang="en-US" altLang="zh-CN" dirty="0" smtClean="0">
                            <a:latin typeface="Cambria Math" panose="02040503050406030204" pitchFamily="18" charset="0"/>
                          </a:rPr>
                          <m:t>𝑒</m:t>
                        </m:r>
                      </m:sub>
                    </m:sSub>
                    <m:r>
                      <a:rPr lang="en-US" altLang="zh-CN" dirty="0" smtClean="0">
                        <a:latin typeface="Cambria Math" panose="02040503050406030204" pitchFamily="18" charset="0"/>
                      </a:rPr>
                      <m:t> </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oMath>
                </a14:m>
                <a:endParaRPr lang="en-US" altLang="zh-CN" dirty="0"/>
              </a:p>
              <a:p>
                <a:pPr lvl="1"/>
                <a:r>
                  <a:rPr lang="en-US" altLang="zh-CN" dirty="0"/>
                  <a:t>p(</a:t>
                </a:r>
                <a:r>
                  <a:rPr lang="en-US" altLang="zh-CN" dirty="0" err="1"/>
                  <a:t>f|e</a:t>
                </a:r>
                <a:r>
                  <a:rPr lang="en-US" altLang="zh-CN" dirty="0"/>
                  <a:t>): </a:t>
                </a:r>
                <a:r>
                  <a:rPr lang="zh-CN" altLang="en-US" dirty="0"/>
                  <a:t>翻译模型</a:t>
                </a:r>
                <a:endParaRPr lang="en-US" altLang="zh-CN" dirty="0"/>
              </a:p>
              <a:p>
                <a:pPr lvl="1"/>
                <a:r>
                  <a:rPr lang="en-US" altLang="zh-CN" dirty="0"/>
                  <a:t>p(e) : </a:t>
                </a:r>
                <a:r>
                  <a:rPr lang="zh-CN" altLang="en-US" dirty="0"/>
                  <a:t>语言模型</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4"/>
                <a:stretch>
                  <a:fillRect l="-1037" t="-1728"/>
                </a:stretch>
              </a:blipFill>
            </p:spPr>
            <p:txBody>
              <a:bodyPr/>
              <a:lstStyle/>
              <a:p>
                <a:r>
                  <a:rPr lang="zh-CN" altLang="en-US">
                    <a:noFill/>
                  </a:rPr>
                  <a:t> </a:t>
                </a:r>
              </a:p>
            </p:txBody>
          </p:sp>
        </mc:Fallback>
      </mc:AlternateContent>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110" y="4059064"/>
            <a:ext cx="9144000" cy="2097897"/>
          </a:xfrm>
          <a:prstGeom prst="rect">
            <a:avLst/>
          </a:prstGeom>
        </p:spPr>
      </p:pic>
    </p:spTree>
    <p:extLst>
      <p:ext uri="{BB962C8B-B14F-4D97-AF65-F5344CB8AC3E}">
        <p14:creationId xmlns:p14="http://schemas.microsoft.com/office/powerpoint/2010/main" val="1870522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基于序列到序列的机器翻译</a:t>
            </a:r>
            <a:endParaRPr lang="zh-CN" altLang="en-US" dirty="0"/>
          </a:p>
        </p:txBody>
      </p:sp>
      <p:sp>
        <p:nvSpPr>
          <p:cNvPr id="3" name="内容占位符 2"/>
          <p:cNvSpPr>
            <a:spLocks noGrp="1"/>
          </p:cNvSpPr>
          <p:nvPr>
            <p:ph idx="1"/>
          </p:nvPr>
        </p:nvSpPr>
        <p:spPr/>
        <p:txBody>
          <a:bodyPr/>
          <a:lstStyle/>
          <a:p>
            <a:r>
              <a:rPr lang="zh-CN" altLang="en-US"/>
              <a:t>一个</a:t>
            </a:r>
            <a:r>
              <a:rPr lang="en-US" altLang="zh-CN"/>
              <a:t>RNN</a:t>
            </a:r>
            <a:r>
              <a:rPr lang="zh-CN" altLang="en-US"/>
              <a:t>用来编码</a:t>
            </a:r>
            <a:endParaRPr lang="en-US" altLang="zh-CN"/>
          </a:p>
          <a:p>
            <a:r>
              <a:rPr lang="zh-CN" altLang="en-US"/>
              <a:t>另一个</a:t>
            </a:r>
            <a:r>
              <a:rPr lang="en-US" altLang="zh-CN"/>
              <a:t>RNN</a:t>
            </a:r>
            <a:r>
              <a:rPr lang="zh-CN" altLang="en-US"/>
              <a:t>用来解码</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680" y="2594102"/>
            <a:ext cx="6744641" cy="3639058"/>
          </a:xfrm>
          <a:prstGeom prst="rect">
            <a:avLst/>
          </a:prstGeom>
        </p:spPr>
      </p:pic>
    </p:spTree>
    <p:extLst>
      <p:ext uri="{BB962C8B-B14F-4D97-AF65-F5344CB8AC3E}">
        <p14:creationId xmlns:p14="http://schemas.microsoft.com/office/powerpoint/2010/main" val="2436355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看图说话</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440" y="1652302"/>
            <a:ext cx="9631119" cy="4086795"/>
          </a:xfrm>
        </p:spPr>
      </p:pic>
    </p:spTree>
    <p:extLst>
      <p:ext uri="{BB962C8B-B14F-4D97-AF65-F5344CB8AC3E}">
        <p14:creationId xmlns:p14="http://schemas.microsoft.com/office/powerpoint/2010/main" val="2899175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看图说话</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9716" y="990600"/>
            <a:ext cx="8172568" cy="5410200"/>
          </a:xfrm>
        </p:spPr>
      </p:pic>
    </p:spTree>
    <p:extLst>
      <p:ext uri="{BB962C8B-B14F-4D97-AF65-F5344CB8AC3E}">
        <p14:creationId xmlns:p14="http://schemas.microsoft.com/office/powerpoint/2010/main" val="3288302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86741" y="1690690"/>
            <a:ext cx="2246962" cy="461665"/>
          </a:xfrm>
          <a:prstGeom prst="rect">
            <a:avLst/>
          </a:prstGeom>
        </p:spPr>
        <p:txBody>
          <a:bodyPr wrap="none">
            <a:spAutoFit/>
          </a:bodyPr>
          <a:lstStyle/>
          <a:p>
            <a:r>
              <a:rPr lang="en-HK" altLang="zh-CN" sz="1350" dirty="0"/>
              <a:t> </a:t>
            </a:r>
            <a:r>
              <a:rPr lang="en-HK" altLang="zh-CN" sz="2400" dirty="0">
                <a:hlinkClick r:id="rId2"/>
              </a:rPr>
              <a:t>Demo Website</a:t>
            </a:r>
            <a:endParaRPr lang="zh-CN" altLang="en-US" sz="2400" dirty="0"/>
          </a:p>
        </p:txBody>
      </p:sp>
      <p:pic>
        <p:nvPicPr>
          <p:cNvPr id="2050" name="Picture 2" descr="Visual 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042" y="3631288"/>
            <a:ext cx="6724411" cy="24482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386742" y="2152355"/>
            <a:ext cx="7200319" cy="1200329"/>
          </a:xfrm>
          <a:prstGeom prst="rect">
            <a:avLst/>
          </a:prstGeom>
          <a:noFill/>
        </p:spPr>
        <p:txBody>
          <a:bodyPr wrap="square" rtlCol="0">
            <a:spAutoFit/>
          </a:bodyPr>
          <a:lstStyle/>
          <a:p>
            <a:r>
              <a:rPr lang="en-US" altLang="zh-CN" sz="2400" dirty="0">
                <a:solidFill>
                  <a:srgbClr val="0070C0"/>
                </a:solidFill>
              </a:rPr>
              <a:t>VQA: Given an image and a natural language question about the image, the task is to provide an accurate natural language answer</a:t>
            </a:r>
            <a:endParaRPr lang="zh-CN" altLang="en-US" sz="2400" dirty="0">
              <a:solidFill>
                <a:srgbClr val="0070C0"/>
              </a:solidFill>
            </a:endParaRPr>
          </a:p>
        </p:txBody>
      </p:sp>
      <p:sp>
        <p:nvSpPr>
          <p:cNvPr id="5" name="标题 4"/>
          <p:cNvSpPr>
            <a:spLocks noGrp="1"/>
          </p:cNvSpPr>
          <p:nvPr>
            <p:ph type="title"/>
          </p:nvPr>
        </p:nvSpPr>
        <p:spPr/>
        <p:txBody>
          <a:bodyPr/>
          <a:lstStyle/>
          <a:p>
            <a:r>
              <a:rPr lang="en-HK" altLang="zh-CN"/>
              <a:t>Visual Question Answering (VQA)</a:t>
            </a:r>
            <a:endParaRPr lang="zh-CN" altLang="en-US" dirty="0"/>
          </a:p>
        </p:txBody>
      </p:sp>
      <p:sp>
        <p:nvSpPr>
          <p:cNvPr id="2" name="文本框 1"/>
          <p:cNvSpPr txBox="1"/>
          <p:nvPr/>
        </p:nvSpPr>
        <p:spPr>
          <a:xfrm>
            <a:off x="6629400" y="5715001"/>
            <a:ext cx="3301590" cy="276999"/>
          </a:xfrm>
          <a:prstGeom prst="rect">
            <a:avLst/>
          </a:prstGeom>
          <a:noFill/>
        </p:spPr>
        <p:txBody>
          <a:bodyPr wrap="square" rtlCol="0">
            <a:spAutoFit/>
          </a:bodyPr>
          <a:lstStyle/>
          <a:p>
            <a:r>
              <a:rPr lang="en-US" altLang="zh-CN" sz="1200" dirty="0"/>
              <a:t>Picture from (</a:t>
            </a:r>
            <a:r>
              <a:rPr lang="en-US" altLang="zh-CN" sz="1200" dirty="0" err="1"/>
              <a:t>Antol</a:t>
            </a:r>
            <a:r>
              <a:rPr lang="en-US" altLang="zh-CN" sz="1200" dirty="0"/>
              <a:t> et al., 2015)</a:t>
            </a:r>
            <a:endParaRPr lang="zh-CN" altLang="en-US" sz="1200" dirty="0"/>
          </a:p>
        </p:txBody>
      </p:sp>
    </p:spTree>
    <p:extLst>
      <p:ext uri="{BB962C8B-B14F-4D97-AF65-F5344CB8AC3E}">
        <p14:creationId xmlns:p14="http://schemas.microsoft.com/office/powerpoint/2010/main" val="41200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图灵机</a:t>
            </a:r>
            <a:endParaRPr lang="en-US" altLang="zh-CN" dirty="0"/>
          </a:p>
        </p:txBody>
      </p:sp>
      <p:sp>
        <p:nvSpPr>
          <p:cNvPr id="4" name="Content Placeholder 3"/>
          <p:cNvSpPr>
            <a:spLocks noGrp="1"/>
          </p:cNvSpPr>
          <p:nvPr>
            <p:ph idx="1"/>
          </p:nvPr>
        </p:nvSpPr>
        <p:spPr/>
        <p:txBody>
          <a:bodyPr/>
          <a:lstStyle/>
          <a:p>
            <a:r>
              <a:rPr lang="zh-CN" altLang="en-US"/>
              <a:t>一种抽象数学模型，可以用来模拟任何可计算问题。</a:t>
            </a:r>
            <a:endParaRPr lang="en-US" altLang="zh-CN" dirty="0"/>
          </a:p>
        </p:txBody>
      </p:sp>
      <p:pic>
        <p:nvPicPr>
          <p:cNvPr id="6" name="图片 5">
            <a:extLst>
              <a:ext uri="{FF2B5EF4-FFF2-40B4-BE49-F238E27FC236}">
                <a16:creationId xmlns:a16="http://schemas.microsoft.com/office/drawing/2014/main" id="{0FC3A3D7-156B-4589-9400-E74C17D8775C}"/>
              </a:ext>
            </a:extLst>
          </p:cNvPr>
          <p:cNvPicPr>
            <a:picLocks noChangeAspect="1"/>
          </p:cNvPicPr>
          <p:nvPr/>
        </p:nvPicPr>
        <p:blipFill>
          <a:blip r:embed="rId2"/>
          <a:stretch>
            <a:fillRect/>
          </a:stretch>
        </p:blipFill>
        <p:spPr>
          <a:xfrm>
            <a:off x="3810000" y="2667000"/>
            <a:ext cx="4114800" cy="1598417"/>
          </a:xfrm>
          <a:prstGeom prst="rect">
            <a:avLst/>
          </a:prstGeom>
        </p:spPr>
      </p:pic>
    </p:spTree>
    <p:extLst>
      <p:ext uri="{BB962C8B-B14F-4D97-AF65-F5344CB8AC3E}">
        <p14:creationId xmlns:p14="http://schemas.microsoft.com/office/powerpoint/2010/main" val="79475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写字</a:t>
            </a:r>
            <a:endParaRPr lang="zh-CN" altLang="en-US" dirty="0"/>
          </a:p>
        </p:txBody>
      </p:sp>
      <p:sp>
        <p:nvSpPr>
          <p:cNvPr id="3" name="内容占位符 2"/>
          <p:cNvSpPr>
            <a:spLocks noGrp="1"/>
          </p:cNvSpPr>
          <p:nvPr>
            <p:ph idx="1"/>
          </p:nvPr>
        </p:nvSpPr>
        <p:spPr/>
        <p:txBody>
          <a:bodyPr/>
          <a:lstStyle/>
          <a:p>
            <a:pPr lvl="1"/>
            <a:r>
              <a:rPr lang="zh-CN" altLang="en-US"/>
              <a:t>把一个字母的书写轨迹看作是一连串的点。一个字母的“写法”其实是每一个点相对于前一个点的偏移量，记为</a:t>
            </a:r>
            <a:r>
              <a:rPr lang="en-US" altLang="zh-CN"/>
              <a:t>(offset x, offset y)</a:t>
            </a:r>
            <a:r>
              <a:rPr lang="zh-CN" altLang="en-US"/>
              <a:t>。再增加一维取值为</a:t>
            </a:r>
            <a:r>
              <a:rPr lang="en-US" altLang="zh-CN"/>
              <a:t>0</a:t>
            </a:r>
            <a:r>
              <a:rPr lang="zh-CN" altLang="en-US"/>
              <a:t>或</a:t>
            </a:r>
            <a:r>
              <a:rPr lang="en-US" altLang="zh-CN"/>
              <a:t>1</a:t>
            </a:r>
            <a:r>
              <a:rPr lang="zh-CN" altLang="en-US"/>
              <a:t>来记录是否应该“提笔”。</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895600"/>
            <a:ext cx="9144000" cy="3337560"/>
          </a:xfrm>
          <a:prstGeom prst="rect">
            <a:avLst/>
          </a:prstGeom>
        </p:spPr>
      </p:pic>
    </p:spTree>
    <p:extLst>
      <p:ext uri="{BB962C8B-B14F-4D97-AF65-F5344CB8AC3E}">
        <p14:creationId xmlns:p14="http://schemas.microsoft.com/office/powerpoint/2010/main" val="2955780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25C1-1A95-492A-AC8A-4FEF473D7ACC}"/>
              </a:ext>
            </a:extLst>
          </p:cNvPr>
          <p:cNvSpPr>
            <a:spLocks noGrp="1"/>
          </p:cNvSpPr>
          <p:nvPr>
            <p:ph type="title"/>
          </p:nvPr>
        </p:nvSpPr>
        <p:spPr/>
        <p:txBody>
          <a:bodyPr/>
          <a:lstStyle/>
          <a:p>
            <a:r>
              <a:rPr lang="zh-CN" altLang="en-US"/>
              <a:t>对话系统</a:t>
            </a:r>
            <a:endParaRPr lang="zh-CN" altLang="en-US" dirty="0"/>
          </a:p>
        </p:txBody>
      </p:sp>
      <p:pic>
        <p:nvPicPr>
          <p:cNvPr id="4098" name="Picture 2" descr="Image result for rnn dialogue">
            <a:extLst>
              <a:ext uri="{FF2B5EF4-FFF2-40B4-BE49-F238E27FC236}">
                <a16:creationId xmlns:a16="http://schemas.microsoft.com/office/drawing/2014/main" id="{B4EEB737-0F1C-4F08-AE61-CFACC93D17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447801"/>
            <a:ext cx="8610600" cy="48434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633ABEA-06E7-4234-8ED8-87004F4365E5}"/>
              </a:ext>
            </a:extLst>
          </p:cNvPr>
          <p:cNvSpPr/>
          <p:nvPr/>
        </p:nvSpPr>
        <p:spPr>
          <a:xfrm>
            <a:off x="6477001" y="1263135"/>
            <a:ext cx="3070071" cy="307777"/>
          </a:xfrm>
          <a:prstGeom prst="rect">
            <a:avLst/>
          </a:prstGeom>
        </p:spPr>
        <p:txBody>
          <a:bodyPr wrap="none">
            <a:spAutoFit/>
          </a:bodyPr>
          <a:lstStyle/>
          <a:p>
            <a:r>
              <a:rPr lang="en-US" altLang="zh-CN" sz="1400" dirty="0">
                <a:hlinkClick r:id="rId3"/>
              </a:rPr>
              <a:t>https://github.com/lukalabs/cakechat</a:t>
            </a:r>
            <a:endParaRPr lang="zh-CN" altLang="en-US" sz="1400" dirty="0"/>
          </a:p>
        </p:txBody>
      </p:sp>
    </p:spTree>
    <p:extLst>
      <p:ext uri="{BB962C8B-B14F-4D97-AF65-F5344CB8AC3E}">
        <p14:creationId xmlns:p14="http://schemas.microsoft.com/office/powerpoint/2010/main" val="4203045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8A87F-5A86-4C54-BE91-38B1BAC2A965}"/>
              </a:ext>
            </a:extLst>
          </p:cNvPr>
          <p:cNvSpPr>
            <a:spLocks noGrp="1"/>
          </p:cNvSpPr>
          <p:nvPr>
            <p:ph type="title"/>
          </p:nvPr>
        </p:nvSpPr>
        <p:spPr/>
        <p:txBody>
          <a:bodyPr/>
          <a:lstStyle/>
          <a:p>
            <a:r>
              <a:rPr lang="zh-CN" altLang="en-US"/>
              <a:t>循环神经网络总结</a:t>
            </a:r>
            <a:endParaRPr lang="zh-CN" altLang="en-US" dirty="0"/>
          </a:p>
        </p:txBody>
      </p:sp>
      <p:sp>
        <p:nvSpPr>
          <p:cNvPr id="3" name="内容占位符 2">
            <a:extLst>
              <a:ext uri="{FF2B5EF4-FFF2-40B4-BE49-F238E27FC236}">
                <a16:creationId xmlns:a16="http://schemas.microsoft.com/office/drawing/2014/main" id="{754214AB-0C33-4CEE-9F7F-0D9FDE86A4BF}"/>
              </a:ext>
            </a:extLst>
          </p:cNvPr>
          <p:cNvSpPr>
            <a:spLocks noGrp="1"/>
          </p:cNvSpPr>
          <p:nvPr>
            <p:ph idx="1"/>
          </p:nvPr>
        </p:nvSpPr>
        <p:spPr/>
        <p:txBody>
          <a:bodyPr/>
          <a:lstStyle/>
          <a:p>
            <a:r>
              <a:rPr lang="zh-CN" altLang="en-US"/>
              <a:t>优点：</a:t>
            </a:r>
            <a:endParaRPr lang="en-US" altLang="zh-CN"/>
          </a:p>
          <a:p>
            <a:pPr lvl="1"/>
            <a:r>
              <a:rPr lang="zh-CN" altLang="en-US"/>
              <a:t>引入记忆</a:t>
            </a:r>
            <a:endParaRPr lang="en-US" altLang="zh-CN"/>
          </a:p>
          <a:p>
            <a:pPr lvl="1"/>
            <a:r>
              <a:rPr lang="zh-CN" altLang="en-US"/>
              <a:t>图灵完备</a:t>
            </a:r>
            <a:endParaRPr lang="en-US" altLang="zh-CN"/>
          </a:p>
          <a:p>
            <a:r>
              <a:rPr lang="zh-CN" altLang="en-US"/>
              <a:t>缺点：</a:t>
            </a:r>
            <a:endParaRPr lang="en-US" altLang="zh-CN"/>
          </a:p>
          <a:p>
            <a:pPr lvl="1"/>
            <a:r>
              <a:rPr lang="zh-CN" altLang="en-US"/>
              <a:t>长程依赖问题</a:t>
            </a:r>
            <a:endParaRPr lang="en-US" altLang="zh-CN"/>
          </a:p>
          <a:p>
            <a:pPr lvl="1"/>
            <a:r>
              <a:rPr lang="zh-CN" altLang="en-US"/>
              <a:t>记忆容量问题</a:t>
            </a:r>
            <a:endParaRPr lang="en-US" altLang="zh-CN"/>
          </a:p>
          <a:p>
            <a:pPr lvl="1"/>
            <a:r>
              <a:rPr lang="zh-CN" altLang="en-US"/>
              <a:t>并行能力</a:t>
            </a:r>
            <a:endParaRPr lang="en-US" altLang="zh-CN"/>
          </a:p>
          <a:p>
            <a:pPr lvl="1"/>
            <a:endParaRPr lang="zh-CN" altLang="en-US" dirty="0"/>
          </a:p>
        </p:txBody>
      </p:sp>
    </p:spTree>
    <p:extLst>
      <p:ext uri="{BB962C8B-B14F-4D97-AF65-F5344CB8AC3E}">
        <p14:creationId xmlns:p14="http://schemas.microsoft.com/office/powerpoint/2010/main" val="923028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02308-04B4-4238-94AA-7AC39BA77113}"/>
              </a:ext>
            </a:extLst>
          </p:cNvPr>
          <p:cNvSpPr>
            <a:spLocks noGrp="1"/>
          </p:cNvSpPr>
          <p:nvPr>
            <p:ph type="title"/>
          </p:nvPr>
        </p:nvSpPr>
        <p:spPr/>
        <p:txBody>
          <a:bodyPr/>
          <a:lstStyle/>
          <a:p>
            <a:r>
              <a:rPr lang="zh-CN" altLang="en-US"/>
              <a:t>课后作业</a:t>
            </a:r>
            <a:endParaRPr lang="zh-CN" altLang="en-US" dirty="0"/>
          </a:p>
        </p:txBody>
      </p:sp>
      <p:sp>
        <p:nvSpPr>
          <p:cNvPr id="3" name="内容占位符 2">
            <a:extLst>
              <a:ext uri="{FF2B5EF4-FFF2-40B4-BE49-F238E27FC236}">
                <a16:creationId xmlns:a16="http://schemas.microsoft.com/office/drawing/2014/main" id="{1AC362F3-6129-4D62-9A68-15512118EEDC}"/>
              </a:ext>
            </a:extLst>
          </p:cNvPr>
          <p:cNvSpPr>
            <a:spLocks noGrp="1"/>
          </p:cNvSpPr>
          <p:nvPr>
            <p:ph idx="1"/>
          </p:nvPr>
        </p:nvSpPr>
        <p:spPr/>
        <p:txBody>
          <a:bodyPr/>
          <a:lstStyle/>
          <a:p>
            <a:r>
              <a:rPr lang="zh-CN" altLang="en-US" dirty="0"/>
              <a:t>编程练习</a:t>
            </a:r>
            <a:endParaRPr lang="en-US" altLang="zh-CN" dirty="0"/>
          </a:p>
          <a:p>
            <a:pPr lvl="1"/>
            <a:r>
              <a:rPr lang="en-US" altLang="zh-CN" dirty="0">
                <a:hlinkClick r:id="rId2"/>
              </a:rPr>
              <a:t>https://github.com/nndl/exercise/</a:t>
            </a:r>
            <a:endParaRPr lang="en-US" altLang="zh-CN" dirty="0"/>
          </a:p>
          <a:p>
            <a:pPr lvl="1"/>
            <a:r>
              <a:rPr lang="en-US" altLang="zh-CN" dirty="0">
                <a:hlinkClick r:id="rId3" tooltip="chap6_RNN"/>
              </a:rPr>
              <a:t>chap6_RNN</a:t>
            </a:r>
            <a:endParaRPr lang="en-US" altLang="zh-CN" dirty="0"/>
          </a:p>
          <a:p>
            <a:pPr lvl="1"/>
            <a:r>
              <a:rPr lang="en-US" altLang="zh-CN" dirty="0"/>
              <a:t>1</a:t>
            </a:r>
            <a:r>
              <a:rPr lang="zh-CN" altLang="en-US" dirty="0"/>
              <a:t>）利用循环神经网络来生成唐诗</a:t>
            </a:r>
            <a:endParaRPr lang="en-US" altLang="zh-CN" dirty="0"/>
          </a:p>
          <a:p>
            <a:pPr lvl="1"/>
            <a:r>
              <a:rPr lang="en-US" altLang="zh-CN" dirty="0"/>
              <a:t>2</a:t>
            </a:r>
            <a:r>
              <a:rPr lang="zh-CN" altLang="en-US" dirty="0"/>
              <a:t>）利用循环神经网络来进行加法运算</a:t>
            </a:r>
            <a:endParaRPr lang="en-US" altLang="zh-CN" dirty="0"/>
          </a:p>
        </p:txBody>
      </p:sp>
    </p:spTree>
    <p:extLst>
      <p:ext uri="{BB962C8B-B14F-4D97-AF65-F5344CB8AC3E}">
        <p14:creationId xmlns:p14="http://schemas.microsoft.com/office/powerpoint/2010/main" val="1837007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74ABAA1-02F8-440C-A75E-67475113B3E3}"/>
              </a:ext>
            </a:extLst>
          </p:cNvPr>
          <p:cNvSpPr/>
          <p:nvPr/>
        </p:nvSpPr>
        <p:spPr>
          <a:xfrm>
            <a:off x="4724400" y="3810000"/>
            <a:ext cx="2547492" cy="400110"/>
          </a:xfrm>
          <a:prstGeom prst="rect">
            <a:avLst/>
          </a:prstGeom>
        </p:spPr>
        <p:txBody>
          <a:bodyPr wrap="none">
            <a:spAutoFit/>
          </a:bodyPr>
          <a:lstStyle/>
          <a:p>
            <a:pPr lvl="0">
              <a:defRPr/>
            </a:pPr>
            <a:r>
              <a:rPr lang="zh-CN" altLang="en-US" sz="2000" dirty="0">
                <a:hlinkClick r:id="rId2"/>
              </a:rPr>
              <a:t>https://nndl.github.io/</a:t>
            </a:r>
            <a:endParaRPr lang="zh-CN" altLang="en-US" sz="2000" dirty="0"/>
          </a:p>
        </p:txBody>
      </p:sp>
      <p:sp>
        <p:nvSpPr>
          <p:cNvPr id="6" name="矩形 5">
            <a:extLst>
              <a:ext uri="{FF2B5EF4-FFF2-40B4-BE49-F238E27FC236}">
                <a16:creationId xmlns:a16="http://schemas.microsoft.com/office/drawing/2014/main" id="{68B94DDE-8BC4-4086-8079-37E0714E4C9F}"/>
              </a:ext>
            </a:extLst>
          </p:cNvPr>
          <p:cNvSpPr/>
          <p:nvPr/>
        </p:nvSpPr>
        <p:spPr>
          <a:xfrm>
            <a:off x="5181600" y="2844225"/>
            <a:ext cx="1338828" cy="646331"/>
          </a:xfrm>
          <a:prstGeom prst="rect">
            <a:avLst/>
          </a:prstGeom>
        </p:spPr>
        <p:txBody>
          <a:bodyPr wrap="non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8499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可计算问题</a:t>
            </a:r>
            <a:endParaRPr lang="zh-CN" altLang="en-US"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2970197594"/>
                  </p:ext>
                </p:extLst>
              </p:nvPr>
            </p:nvGraphicFramePr>
            <p:xfrm>
              <a:off x="2971800" y="1981200"/>
              <a:ext cx="4863193" cy="204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1" name="图示 10"/>
              <p:cNvGraphicFramePr/>
              <p:nvPr>
                <p:extLst>
                  <p:ext uri="{D42A27DB-BD31-4B8C-83A1-F6EECF244321}">
                    <p14:modId xmlns:p14="http://schemas.microsoft.com/office/powerpoint/2010/main" val="2970197594"/>
                  </p:ext>
                </p:extLst>
              </p:nvPr>
            </p:nvGraphicFramePr>
            <p:xfrm>
              <a:off x="2971800" y="1981200"/>
              <a:ext cx="4863193" cy="2049750"/>
            </p:xfrm>
            <a:graphic>
              <a:graphicData uri="http://schemas.openxmlformats.org/drawingml/2006/diagram">
                <dgm:relIds xmlns:dgm="http://schemas.openxmlformats.org/drawingml/2006/diagram" xmlns:r="http://schemas.openxmlformats.org/officeDocument/2006/relationships" r:dm="rId11" r:lo="rId12" r:qs="rId13" r:cs="rId9"/>
              </a:graphicData>
            </a:graphic>
          </p:graphicFrame>
        </mc:Fallback>
      </mc:AlternateContent>
      <p:sp>
        <p:nvSpPr>
          <p:cNvPr id="12" name="矩形 11"/>
          <p:cNvSpPr/>
          <p:nvPr/>
        </p:nvSpPr>
        <p:spPr>
          <a:xfrm>
            <a:off x="8229599" y="2209800"/>
            <a:ext cx="1107996" cy="369332"/>
          </a:xfrm>
          <a:prstGeom prst="rect">
            <a:avLst/>
          </a:prstGeom>
        </p:spPr>
        <p:txBody>
          <a:bodyPr wrap="none">
            <a:spAutoFit/>
          </a:bodyPr>
          <a:lstStyle/>
          <a:p>
            <a:r>
              <a:rPr lang="zh-CN" altLang="en-US" dirty="0"/>
              <a:t>前馈网络</a:t>
            </a:r>
          </a:p>
        </p:txBody>
      </p:sp>
      <p:sp>
        <p:nvSpPr>
          <p:cNvPr id="13" name="右大括号 12"/>
          <p:cNvSpPr/>
          <p:nvPr/>
        </p:nvSpPr>
        <p:spPr>
          <a:xfrm>
            <a:off x="7086599" y="3002280"/>
            <a:ext cx="304800" cy="807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7522086" y="3221474"/>
            <a:ext cx="1569660" cy="369332"/>
          </a:xfrm>
          <a:prstGeom prst="rect">
            <a:avLst/>
          </a:prstGeom>
          <a:noFill/>
        </p:spPr>
        <p:txBody>
          <a:bodyPr wrap="none" rtlCol="0">
            <a:spAutoFit/>
          </a:bodyPr>
          <a:lstStyle/>
          <a:p>
            <a:r>
              <a:rPr lang="zh-CN" altLang="en-US" dirty="0">
                <a:solidFill>
                  <a:srgbClr val="FF0000"/>
                </a:solidFill>
              </a:rPr>
              <a:t>需要记忆能力</a:t>
            </a:r>
          </a:p>
        </p:txBody>
      </p:sp>
      <p:sp>
        <p:nvSpPr>
          <p:cNvPr id="2" name="矩形 1">
            <a:extLst>
              <a:ext uri="{FF2B5EF4-FFF2-40B4-BE49-F238E27FC236}">
                <a16:creationId xmlns:a16="http://schemas.microsoft.com/office/drawing/2014/main" id="{8822F6A9-C7DF-4B6E-86F6-B8F90BF25F94}"/>
              </a:ext>
            </a:extLst>
          </p:cNvPr>
          <p:cNvSpPr/>
          <p:nvPr/>
        </p:nvSpPr>
        <p:spPr>
          <a:xfrm>
            <a:off x="7772400" y="2579133"/>
            <a:ext cx="1723549" cy="307777"/>
          </a:xfrm>
          <a:prstGeom prst="rect">
            <a:avLst/>
          </a:prstGeom>
        </p:spPr>
        <p:txBody>
          <a:bodyPr wrap="none">
            <a:spAutoFit/>
          </a:bodyPr>
          <a:lstStyle/>
          <a:p>
            <a:pPr lvl="1"/>
            <a:r>
              <a:rPr lang="zh-CN" altLang="en-US" sz="1400" dirty="0">
                <a:solidFill>
                  <a:srgbClr val="FF0000"/>
                </a:solidFill>
              </a:rPr>
              <a:t>通用近似定理</a:t>
            </a:r>
          </a:p>
        </p:txBody>
      </p:sp>
      <p:sp>
        <p:nvSpPr>
          <p:cNvPr id="3" name="矩形 2">
            <a:extLst>
              <a:ext uri="{FF2B5EF4-FFF2-40B4-BE49-F238E27FC236}">
                <a16:creationId xmlns:a16="http://schemas.microsoft.com/office/drawing/2014/main" id="{8491F669-2BD8-48D8-99E0-FA539AAC7AE4}"/>
              </a:ext>
            </a:extLst>
          </p:cNvPr>
          <p:cNvSpPr/>
          <p:nvPr/>
        </p:nvSpPr>
        <p:spPr>
          <a:xfrm>
            <a:off x="4169399" y="4572000"/>
            <a:ext cx="2954655" cy="369332"/>
          </a:xfrm>
          <a:prstGeom prst="rect">
            <a:avLst/>
          </a:prstGeom>
        </p:spPr>
        <p:txBody>
          <a:bodyPr wrap="none">
            <a:spAutoFit/>
          </a:bodyPr>
          <a:lstStyle/>
          <a:p>
            <a:r>
              <a:rPr lang="zh-CN" altLang="en-US" dirty="0">
                <a:solidFill>
                  <a:srgbClr val="FF0000"/>
                </a:solidFill>
              </a:rPr>
              <a:t>如何给网络增加记忆能力？</a:t>
            </a:r>
          </a:p>
        </p:txBody>
      </p:sp>
    </p:spTree>
    <p:custDataLst>
      <p:tags r:id="rId1"/>
    </p:custDataLst>
    <p:extLst>
      <p:ext uri="{BB962C8B-B14F-4D97-AF65-F5344CB8AC3E}">
        <p14:creationId xmlns:p14="http://schemas.microsoft.com/office/powerpoint/2010/main" val="75713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延时神经网络（</a:t>
            </a:r>
            <a:r>
              <a:rPr lang="en-US" altLang="zh-CN" dirty="0"/>
              <a:t>Time Delay Neural Network</a:t>
            </a:r>
            <a:r>
              <a:rPr lang="zh-CN" altLang="en-US" dirty="0"/>
              <a:t>，</a:t>
            </a:r>
            <a:r>
              <a:rPr lang="en-US" altLang="zh-CN" dirty="0"/>
              <a:t>TDNN</a:t>
            </a:r>
            <a:r>
              <a:rPr lang="zh-CN" altLang="en-US" dirty="0"/>
              <a:t>）</a:t>
            </a:r>
            <a:endParaRPr lang="en-US" altLang="zh-CN" dirty="0"/>
          </a:p>
          <a:p>
            <a:pPr lvl="1"/>
            <a:r>
              <a:rPr lang="zh-CN" altLang="en-US" dirty="0"/>
              <a:t>建立一个额外的延时单元，用来存储网络的历史信息（可以包括输入、输出、隐状态等）</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这样，前馈网络就具有了短期记忆的能力。</a:t>
            </a:r>
          </a:p>
        </p:txBody>
      </p:sp>
      <p:sp>
        <p:nvSpPr>
          <p:cNvPr id="2" name="标题 1"/>
          <p:cNvSpPr>
            <a:spLocks noGrp="1"/>
          </p:cNvSpPr>
          <p:nvPr>
            <p:ph type="title"/>
          </p:nvPr>
        </p:nvSpPr>
        <p:spPr/>
        <p:txBody>
          <a:bodyPr/>
          <a:lstStyle/>
          <a:p>
            <a:r>
              <a:rPr lang="zh-CN" altLang="en-US"/>
              <a:t>如何给网络增加记忆能力？</a:t>
            </a:r>
            <a:endParaRPr lang="zh-CN" altLang="en-US" dirty="0"/>
          </a:p>
        </p:txBody>
      </p:sp>
      <p:pic>
        <p:nvPicPr>
          <p:cNvPr id="8" name="图片 7">
            <a:extLst>
              <a:ext uri="{FF2B5EF4-FFF2-40B4-BE49-F238E27FC236}">
                <a16:creationId xmlns:a16="http://schemas.microsoft.com/office/drawing/2014/main" id="{0C72F738-B6AF-46CC-A33B-D90DDAC9F781}"/>
              </a:ext>
            </a:extLst>
          </p:cNvPr>
          <p:cNvPicPr>
            <a:picLocks noChangeAspect="1"/>
          </p:cNvPicPr>
          <p:nvPr/>
        </p:nvPicPr>
        <p:blipFill>
          <a:blip r:embed="rId3"/>
          <a:stretch>
            <a:fillRect/>
          </a:stretch>
        </p:blipFill>
        <p:spPr>
          <a:xfrm>
            <a:off x="1371600" y="3733800"/>
            <a:ext cx="3597823" cy="576958"/>
          </a:xfrm>
          <a:prstGeom prst="rect">
            <a:avLst/>
          </a:prstGeom>
        </p:spPr>
      </p:pic>
      <p:pic>
        <p:nvPicPr>
          <p:cNvPr id="9" name="Picture 2" descr="Image result for Time Delay Neural Networkï¼TDNN">
            <a:extLst>
              <a:ext uri="{FF2B5EF4-FFF2-40B4-BE49-F238E27FC236}">
                <a16:creationId xmlns:a16="http://schemas.microsoft.com/office/drawing/2014/main" id="{D6E5E071-A415-4910-A9E6-1313DE1A9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600200"/>
            <a:ext cx="4142509" cy="37973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ACEDE63-28A6-41B8-BB36-659F92FC9605}"/>
              </a:ext>
            </a:extLst>
          </p:cNvPr>
          <p:cNvSpPr/>
          <p:nvPr/>
        </p:nvSpPr>
        <p:spPr>
          <a:xfrm>
            <a:off x="6683464" y="5715000"/>
            <a:ext cx="4876800" cy="430887"/>
          </a:xfrm>
          <a:prstGeom prst="rect">
            <a:avLst/>
          </a:prstGeom>
        </p:spPr>
        <p:txBody>
          <a:bodyPr wrap="square">
            <a:spAutoFit/>
          </a:bodyPr>
          <a:lstStyle/>
          <a:p>
            <a:r>
              <a:rPr lang="en-US" altLang="zh-CN" sz="1100" dirty="0">
                <a:hlinkClick r:id="rId5"/>
              </a:rPr>
              <a:t>https://www.researchgate.net/publication/12314435_Neural_system_identification_model_of_human_sound_localization</a:t>
            </a:r>
            <a:endParaRPr lang="zh-CN" altLang="en-US" sz="1100" dirty="0"/>
          </a:p>
        </p:txBody>
      </p:sp>
    </p:spTree>
    <p:extLst>
      <p:ext uri="{BB962C8B-B14F-4D97-AF65-F5344CB8AC3E}">
        <p14:creationId xmlns:p14="http://schemas.microsoft.com/office/powerpoint/2010/main" val="1638401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如何给网络增加记忆能力？</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一类时间序列模型，用变量</a:t>
                </a:r>
                <a14:m>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𝑦</m:t>
                        </m:r>
                      </m:e>
                      <m:sub>
                        <m:r>
                          <a:rPr lang="en-US" altLang="zh-CN" dirty="0" smtClean="0">
                            <a:latin typeface="Cambria Math" panose="02040503050406030204" pitchFamily="18" charset="0"/>
                          </a:rPr>
                          <m:t>𝑡</m:t>
                        </m:r>
                      </m:sub>
                    </m:sSub>
                  </m:oMath>
                </a14:m>
                <a:r>
                  <a:rPr lang="zh-CN" altLang="en-US" dirty="0"/>
                  <a:t>的历史信息来预测自己</a:t>
                </a:r>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𝜖</m:t>
                        </m:r>
                      </m:e>
                      <m:sub>
                        <m:r>
                          <a:rPr lang="en-US" altLang="zh-CN" dirty="0">
                            <a:latin typeface="Cambria Math" panose="02040503050406030204" pitchFamily="18" charset="0"/>
                          </a:rPr>
                          <m:t>𝑡</m:t>
                        </m:r>
                      </m:sub>
                    </m:sSub>
                    <m:r>
                      <a:rPr lang="en-US" altLang="zh-CN" dirty="0" smtClean="0">
                        <a:latin typeface="Cambria Math" panose="02040503050406030204" pitchFamily="18" charset="0"/>
                      </a:rPr>
                      <m:t>∼</m:t>
                    </m:r>
                    <m:r>
                      <a:rPr lang="en-US" altLang="zh-CN" dirty="0" smtClean="0">
                        <a:latin typeface="Cambria Math" panose="02040503050406030204" pitchFamily="18" charset="0"/>
                      </a:rPr>
                      <m:t>𝑁</m:t>
                    </m:r>
                    <m:r>
                      <a:rPr lang="en-US" altLang="zh-CN"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dirty="0">
                            <a:latin typeface="Cambria Math" panose="02040503050406030204" pitchFamily="18" charset="0"/>
                          </a:rPr>
                          <m:t>𝜎</m:t>
                        </m:r>
                      </m:e>
                      <m:sup>
                        <m:r>
                          <a:rPr lang="en-US" altLang="zh-CN" dirty="0">
                            <a:latin typeface="Cambria Math" panose="02040503050406030204" pitchFamily="18" charset="0"/>
                          </a:rPr>
                          <m:t>2</m:t>
                        </m:r>
                      </m:sup>
                    </m:sSup>
                    <m:r>
                      <a:rPr lang="en-US" altLang="zh-CN"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endParaRPr lang="en-US" altLang="zh-CN" dirty="0"/>
              </a:p>
              <a:p>
                <a:endParaRPr lang="en-US" altLang="zh-CN" dirty="0"/>
              </a:p>
              <a:p>
                <a:endParaRPr lang="en-US" altLang="zh-CN" dirty="0"/>
              </a:p>
              <a:p>
                <a:pPr lvl="1"/>
                <a:r>
                  <a:rPr lang="zh-CN" altLang="en-US" dirty="0"/>
                  <a:t>其中 </a:t>
                </a:r>
                <a14:m>
                  <m:oMath xmlns:m="http://schemas.openxmlformats.org/officeDocument/2006/math">
                    <m:r>
                      <a:rPr lang="en-US" altLang="zh-CN" b="0" i="1" dirty="0" smtClean="0">
                        <a:latin typeface="Cambria Math" panose="02040503050406030204" pitchFamily="18" charset="0"/>
                      </a:rPr>
                      <m:t>𝑓</m:t>
                    </m:r>
                    <m:r>
                      <a:rPr lang="en-US" altLang="zh-CN" dirty="0">
                        <a:latin typeface="Cambria Math" panose="02040503050406030204" pitchFamily="18" charset="0"/>
                      </a:rPr>
                      <m:t>(⋅)</m:t>
                    </m:r>
                  </m:oMath>
                </a14:m>
                <a:r>
                  <a:rPr lang="en-US" altLang="zh-CN" dirty="0"/>
                  <a:t> </a:t>
                </a:r>
                <a:r>
                  <a:rPr lang="zh-CN" altLang="en-US" dirty="0"/>
                  <a:t>表示非线性函数，可以是一个前馈网络， </a:t>
                </a:r>
                <a14:m>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𝐾</m:t>
                        </m:r>
                      </m:e>
                      <m:sub>
                        <m:r>
                          <a:rPr lang="en-US" altLang="zh-CN" dirty="0" smtClean="0">
                            <a:latin typeface="Cambria Math" panose="02040503050406030204" pitchFamily="18" charset="0"/>
                          </a:rPr>
                          <m:t>𝑥</m:t>
                        </m:r>
                      </m:sub>
                    </m:sSub>
                    <m:r>
                      <a:rPr lang="zh-CN" altLang="en-US" dirty="0" smtClean="0">
                        <a:latin typeface="Cambria Math" panose="02040503050406030204" pitchFamily="18" charset="0"/>
                      </a:rPr>
                      <m:t> </m:t>
                    </m:r>
                  </m:oMath>
                </a14:m>
                <a:r>
                  <a:rPr lang="zh-CN" altLang="en-US" dirty="0"/>
                  <a:t>和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𝐾</m:t>
                        </m:r>
                      </m:e>
                      <m:sub>
                        <m:r>
                          <a:rPr lang="en-US" altLang="zh-CN" dirty="0" smtClean="0">
                            <a:latin typeface="Cambria Math" panose="02040503050406030204" pitchFamily="18" charset="0"/>
                          </a:rPr>
                          <m:t>𝑦</m:t>
                        </m:r>
                      </m:sub>
                    </m:sSub>
                  </m:oMath>
                </a14:m>
                <a:r>
                  <a:rPr lang="zh-CN" altLang="en-US" dirty="0"/>
                  <a:t> 为超参数．</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78" t="-1804" r="-944" b="-349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45C65442-5D53-43C3-847E-3B2B0FE896E8}"/>
              </a:ext>
            </a:extLst>
          </p:cNvPr>
          <p:cNvPicPr>
            <a:picLocks noChangeAspect="1"/>
          </p:cNvPicPr>
          <p:nvPr/>
        </p:nvPicPr>
        <p:blipFill>
          <a:blip r:embed="rId4"/>
          <a:stretch>
            <a:fillRect/>
          </a:stretch>
        </p:blipFill>
        <p:spPr>
          <a:xfrm>
            <a:off x="4038600" y="1850936"/>
            <a:ext cx="2950106" cy="870880"/>
          </a:xfrm>
          <a:prstGeom prst="rect">
            <a:avLst/>
          </a:prstGeom>
        </p:spPr>
      </p:pic>
      <p:pic>
        <p:nvPicPr>
          <p:cNvPr id="11" name="图片 10">
            <a:extLst>
              <a:ext uri="{FF2B5EF4-FFF2-40B4-BE49-F238E27FC236}">
                <a16:creationId xmlns:a16="http://schemas.microsoft.com/office/drawing/2014/main" id="{496C5B95-BA0E-4932-A872-8E01739DC0E5}"/>
              </a:ext>
            </a:extLst>
          </p:cNvPr>
          <p:cNvPicPr>
            <a:picLocks noChangeAspect="1"/>
          </p:cNvPicPr>
          <p:nvPr/>
        </p:nvPicPr>
        <p:blipFill>
          <a:blip r:embed="rId5"/>
          <a:stretch>
            <a:fillRect/>
          </a:stretch>
        </p:blipFill>
        <p:spPr>
          <a:xfrm>
            <a:off x="3124200" y="4648200"/>
            <a:ext cx="5181736" cy="511642"/>
          </a:xfrm>
          <a:prstGeom prst="rect">
            <a:avLst/>
          </a:prstGeom>
        </p:spPr>
      </p:pic>
    </p:spTree>
    <p:extLst>
      <p:ext uri="{BB962C8B-B14F-4D97-AF65-F5344CB8AC3E}">
        <p14:creationId xmlns:p14="http://schemas.microsoft.com/office/powerpoint/2010/main" val="1152309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1.6|37.5"/>
</p:tagLst>
</file>

<file path=ppt/tags/tag2.xml><?xml version="1.0" encoding="utf-8"?>
<p:tagLst xmlns:a="http://schemas.openxmlformats.org/drawingml/2006/main" xmlns:r="http://schemas.openxmlformats.org/officeDocument/2006/relationships" xmlns:p="http://schemas.openxmlformats.org/presentationml/2006/main">
  <p:tag name="TIMING" val="|5|3.8|19.5|0.8|0.8|0.5|1.3"/>
</p:tagLst>
</file>

<file path=ppt/tags/tag3.xml><?xml version="1.0" encoding="utf-8"?>
<p:tagLst xmlns:a="http://schemas.openxmlformats.org/drawingml/2006/main" xmlns:r="http://schemas.openxmlformats.org/officeDocument/2006/relationships" xmlns:p="http://schemas.openxmlformats.org/presentationml/2006/main">
  <p:tag name="TIMING" val="|15.2|5.2|1.3|1.4|3.7"/>
</p:tagLst>
</file>

<file path=ppt/tags/tag4.xml><?xml version="1.0" encoding="utf-8"?>
<p:tagLst xmlns:a="http://schemas.openxmlformats.org/drawingml/2006/main" xmlns:r="http://schemas.openxmlformats.org/officeDocument/2006/relationships" xmlns:p="http://schemas.openxmlformats.org/presentationml/2006/main">
  <p:tag name="TIMING" val="|72.2|23.2"/>
</p:tagLst>
</file>

<file path=ppt/tags/tag5.xml><?xml version="1.0" encoding="utf-8"?>
<p:tagLst xmlns:a="http://schemas.openxmlformats.org/drawingml/2006/main" xmlns:r="http://schemas.openxmlformats.org/officeDocument/2006/relationships" xmlns:p="http://schemas.openxmlformats.org/presentationml/2006/main">
  <p:tag name="TIMING" val="|83.6|51.9|23.9"/>
</p:tagLst>
</file>

<file path=ppt/tags/tag6.xml><?xml version="1.0" encoding="utf-8"?>
<p:tagLst xmlns:a="http://schemas.openxmlformats.org/drawingml/2006/main" xmlns:r="http://schemas.openxmlformats.org/officeDocument/2006/relationships" xmlns:p="http://schemas.openxmlformats.org/presentationml/2006/main">
  <p:tag name="TIMING" val="|160.4|10.6"/>
</p:tagLst>
</file>

<file path=ppt/tags/tag7.xml><?xml version="1.0" encoding="utf-8"?>
<p:tagLst xmlns:a="http://schemas.openxmlformats.org/drawingml/2006/main" xmlns:r="http://schemas.openxmlformats.org/officeDocument/2006/relationships" xmlns:p="http://schemas.openxmlformats.org/presentationml/2006/main">
  <p:tag name="TIMING" val="|86.1"/>
</p:tagLst>
</file>

<file path=ppt/tags/tag8.xml><?xml version="1.0" encoding="utf-8"?>
<p:tagLst xmlns:a="http://schemas.openxmlformats.org/drawingml/2006/main" xmlns:r="http://schemas.openxmlformats.org/officeDocument/2006/relationships" xmlns:p="http://schemas.openxmlformats.org/presentationml/2006/main">
  <p:tag name="TIMING" val="|25.8"/>
</p:tagLst>
</file>

<file path=ppt/tags/tag9.xml><?xml version="1.0" encoding="utf-8"?>
<p:tagLst xmlns:a="http://schemas.openxmlformats.org/drawingml/2006/main" xmlns:r="http://schemas.openxmlformats.org/officeDocument/2006/relationships" xmlns:p="http://schemas.openxmlformats.org/presentationml/2006/main">
  <p:tag name="TIMING" val="|33.7|10.2|12.9|35.3|29.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5DDFF489-810C-4640-A13F-DDD18827279A}" vid="{1ADADE9B-649E-4437-BF06-95F7A2A146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18608</TotalTime>
  <Words>1924</Words>
  <Application>Microsoft Office PowerPoint</Application>
  <PresentationFormat>宽屏</PresentationFormat>
  <Paragraphs>355</Paragraphs>
  <Slides>64</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64</vt:i4>
      </vt:variant>
    </vt:vector>
  </HeadingPairs>
  <TitlesOfParts>
    <vt:vector size="77" baseType="lpstr">
      <vt:lpstr>新細明體</vt:lpstr>
      <vt:lpstr>华文楷体</vt:lpstr>
      <vt:lpstr>宋体</vt:lpstr>
      <vt:lpstr>微软雅黑</vt:lpstr>
      <vt:lpstr>Arial</vt:lpstr>
      <vt:lpstr>Calibri</vt:lpstr>
      <vt:lpstr>Cambria</vt:lpstr>
      <vt:lpstr>Cambria Math</vt:lpstr>
      <vt:lpstr>Helvetica</vt:lpstr>
      <vt:lpstr>Times New Roman</vt:lpstr>
      <vt:lpstr>Wingdings</vt:lpstr>
      <vt:lpstr>Wingdings 3</vt:lpstr>
      <vt:lpstr>my</vt:lpstr>
      <vt:lpstr>循环神经网络</vt:lpstr>
      <vt:lpstr>参考资料</vt:lpstr>
      <vt:lpstr>前馈网络</vt:lpstr>
      <vt:lpstr>前馈网络</vt:lpstr>
      <vt:lpstr>有限状态自动机（Finite Automata）</vt:lpstr>
      <vt:lpstr>图灵机</vt:lpstr>
      <vt:lpstr>可计算问题</vt:lpstr>
      <vt:lpstr>如何给网络增加记忆能力？</vt:lpstr>
      <vt:lpstr>如何给网络增加记忆能力？</vt:lpstr>
      <vt:lpstr>非线性自回归模型</vt:lpstr>
      <vt:lpstr>循环神经网络（ Recurrent Neural Network ，RNN ）</vt:lpstr>
      <vt:lpstr>按时间展开</vt:lpstr>
      <vt:lpstr>简单循环网络（ Simple Recurrent Network ， SRN ）</vt:lpstr>
      <vt:lpstr>图灵完备</vt:lpstr>
      <vt:lpstr>循环神经网络</vt:lpstr>
      <vt:lpstr>应用到机器学习</vt:lpstr>
      <vt:lpstr>应用到机器学习</vt:lpstr>
      <vt:lpstr>应用到机器学习</vt:lpstr>
      <vt:lpstr>序列到类别</vt:lpstr>
      <vt:lpstr>应用到机器学习</vt:lpstr>
      <vt:lpstr>同步的序列到序列模式</vt:lpstr>
      <vt:lpstr>同步的序列到序列模式</vt:lpstr>
      <vt:lpstr>同步的序列到序列模式</vt:lpstr>
      <vt:lpstr>应用到机器学习</vt:lpstr>
      <vt:lpstr>异步的序列到序列模式</vt:lpstr>
      <vt:lpstr>参数学习</vt:lpstr>
      <vt:lpstr>梯度</vt:lpstr>
      <vt:lpstr>梯度消失/爆炸</vt:lpstr>
      <vt:lpstr>长程依赖问题</vt:lpstr>
      <vt:lpstr>长程依赖问题</vt:lpstr>
      <vt:lpstr>长短期记忆神经网络（Long Short-Term Memory, LSTM ）</vt:lpstr>
      <vt:lpstr>LSTM的各种变体</vt:lpstr>
      <vt:lpstr>Gated Recurrent Unit, GRU</vt:lpstr>
      <vt:lpstr>深层模型</vt:lpstr>
      <vt:lpstr>堆叠循环神经网络</vt:lpstr>
      <vt:lpstr>双向循环神经网络</vt:lpstr>
      <vt:lpstr>扩展到图结构</vt:lpstr>
      <vt:lpstr>扩展到图结构</vt:lpstr>
      <vt:lpstr>树结构</vt:lpstr>
      <vt:lpstr>树结构</vt:lpstr>
      <vt:lpstr>递归神经网络 Recursive Neural Network</vt:lpstr>
      <vt:lpstr>递归神经网络</vt:lpstr>
      <vt:lpstr>递归神经网络</vt:lpstr>
      <vt:lpstr>图网络</vt:lpstr>
      <vt:lpstr>图数据</vt:lpstr>
      <vt:lpstr>图网络</vt:lpstr>
      <vt:lpstr>图网络</vt:lpstr>
      <vt:lpstr>图网络</vt:lpstr>
      <vt:lpstr>循环网络应用</vt:lpstr>
      <vt:lpstr>语言模型</vt:lpstr>
      <vt:lpstr>语言模型</vt:lpstr>
      <vt:lpstr>生成LINUX内核代码</vt:lpstr>
      <vt:lpstr>作词机</vt:lpstr>
      <vt:lpstr>作诗</vt:lpstr>
      <vt:lpstr>传统统计机器翻译</vt:lpstr>
      <vt:lpstr>基于序列到序列的机器翻译</vt:lpstr>
      <vt:lpstr>看图说话</vt:lpstr>
      <vt:lpstr>看图说话</vt:lpstr>
      <vt:lpstr>Visual Question Answering (VQA)</vt:lpstr>
      <vt:lpstr>写字</vt:lpstr>
      <vt:lpstr>对话系统</vt:lpstr>
      <vt:lpstr>循环神经网络总结</vt:lpstr>
      <vt:lpstr>课后作业</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xpqiu</cp:lastModifiedBy>
  <cp:revision>1889</cp:revision>
  <dcterms:created xsi:type="dcterms:W3CDTF">2009-03-19T21:17:53Z</dcterms:created>
  <dcterms:modified xsi:type="dcterms:W3CDTF">2021-03-29T05:01:56Z</dcterms:modified>
</cp:coreProperties>
</file>